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95"/>
  </p:notesMasterIdLst>
  <p:handoutMasterIdLst>
    <p:handoutMasterId r:id="rId96"/>
  </p:handoutMasterIdLst>
  <p:sldIdLst>
    <p:sldId id="522" r:id="rId2"/>
    <p:sldId id="514" r:id="rId3"/>
    <p:sldId id="541" r:id="rId4"/>
    <p:sldId id="545" r:id="rId5"/>
    <p:sldId id="544" r:id="rId6"/>
    <p:sldId id="546" r:id="rId7"/>
    <p:sldId id="548" r:id="rId8"/>
    <p:sldId id="547" r:id="rId9"/>
    <p:sldId id="549" r:id="rId10"/>
    <p:sldId id="550" r:id="rId11"/>
    <p:sldId id="552" r:id="rId12"/>
    <p:sldId id="553" r:id="rId13"/>
    <p:sldId id="551" r:id="rId14"/>
    <p:sldId id="532" r:id="rId15"/>
    <p:sldId id="555" r:id="rId16"/>
    <p:sldId id="556" r:id="rId17"/>
    <p:sldId id="557" r:id="rId18"/>
    <p:sldId id="554" r:id="rId19"/>
    <p:sldId id="560" r:id="rId20"/>
    <p:sldId id="561" r:id="rId21"/>
    <p:sldId id="562" r:id="rId22"/>
    <p:sldId id="564" r:id="rId23"/>
    <p:sldId id="565" r:id="rId24"/>
    <p:sldId id="566" r:id="rId25"/>
    <p:sldId id="567" r:id="rId26"/>
    <p:sldId id="568" r:id="rId27"/>
    <p:sldId id="569" r:id="rId28"/>
    <p:sldId id="570" r:id="rId29"/>
    <p:sldId id="571" r:id="rId30"/>
    <p:sldId id="638" r:id="rId31"/>
    <p:sldId id="639" r:id="rId32"/>
    <p:sldId id="559" r:id="rId33"/>
    <p:sldId id="576" r:id="rId34"/>
    <p:sldId id="574" r:id="rId35"/>
    <p:sldId id="575" r:id="rId36"/>
    <p:sldId id="637" r:id="rId37"/>
    <p:sldId id="578" r:id="rId38"/>
    <p:sldId id="577" r:id="rId39"/>
    <p:sldId id="579" r:id="rId40"/>
    <p:sldId id="581" r:id="rId41"/>
    <p:sldId id="580" r:id="rId42"/>
    <p:sldId id="583" r:id="rId43"/>
    <p:sldId id="584" r:id="rId44"/>
    <p:sldId id="640" r:id="rId45"/>
    <p:sldId id="585" r:id="rId46"/>
    <p:sldId id="586" r:id="rId47"/>
    <p:sldId id="587" r:id="rId48"/>
    <p:sldId id="588" r:id="rId49"/>
    <p:sldId id="590" r:id="rId50"/>
    <p:sldId id="591" r:id="rId51"/>
    <p:sldId id="592" r:id="rId52"/>
    <p:sldId id="593" r:id="rId53"/>
    <p:sldId id="596" r:id="rId54"/>
    <p:sldId id="617" r:id="rId55"/>
    <p:sldId id="594" r:id="rId56"/>
    <p:sldId id="597" r:id="rId57"/>
    <p:sldId id="598" r:id="rId58"/>
    <p:sldId id="600" r:id="rId59"/>
    <p:sldId id="603" r:id="rId60"/>
    <p:sldId id="604" r:id="rId61"/>
    <p:sldId id="606" r:id="rId62"/>
    <p:sldId id="607" r:id="rId63"/>
    <p:sldId id="612" r:id="rId64"/>
    <p:sldId id="608" r:id="rId65"/>
    <p:sldId id="610" r:id="rId66"/>
    <p:sldId id="611" r:id="rId67"/>
    <p:sldId id="613" r:id="rId68"/>
    <p:sldId id="614" r:id="rId69"/>
    <p:sldId id="615" r:id="rId70"/>
    <p:sldId id="616" r:id="rId71"/>
    <p:sldId id="618" r:id="rId72"/>
    <p:sldId id="619" r:id="rId73"/>
    <p:sldId id="620" r:id="rId74"/>
    <p:sldId id="621" r:id="rId75"/>
    <p:sldId id="622" r:id="rId76"/>
    <p:sldId id="623" r:id="rId77"/>
    <p:sldId id="624" r:id="rId78"/>
    <p:sldId id="625" r:id="rId79"/>
    <p:sldId id="627" r:id="rId80"/>
    <p:sldId id="628" r:id="rId81"/>
    <p:sldId id="626" r:id="rId82"/>
    <p:sldId id="629" r:id="rId83"/>
    <p:sldId id="630" r:id="rId84"/>
    <p:sldId id="631" r:id="rId85"/>
    <p:sldId id="632" r:id="rId86"/>
    <p:sldId id="633" r:id="rId87"/>
    <p:sldId id="634" r:id="rId88"/>
    <p:sldId id="635" r:id="rId89"/>
    <p:sldId id="636" r:id="rId90"/>
    <p:sldId id="642" r:id="rId91"/>
    <p:sldId id="602" r:id="rId92"/>
    <p:sldId id="605" r:id="rId93"/>
    <p:sldId id="641" r:id="rId94"/>
  </p:sldIdLst>
  <p:sldSz cx="9144000" cy="6858000" type="screen4x3"/>
  <p:notesSz cx="9236075" cy="7010400"/>
  <p:defaultTextStyle>
    <a:defPPr>
      <a:defRPr lang="en-US"/>
    </a:defPPr>
    <a:lvl1pPr algn="ctr" rtl="0" eaLnBrk="0" fontAlgn="base" hangingPunct="0">
      <a:spcBef>
        <a:spcPct val="0"/>
      </a:spcBef>
      <a:spcAft>
        <a:spcPct val="0"/>
      </a:spcAft>
      <a:defRPr kern="1200">
        <a:solidFill>
          <a:schemeClr val="tx1"/>
        </a:solidFill>
        <a:latin typeface="Garamond" pitchFamily="18" charset="0"/>
        <a:ea typeface="+mn-ea"/>
        <a:cs typeface="+mn-cs"/>
      </a:defRPr>
    </a:lvl1pPr>
    <a:lvl2pPr marL="457200" algn="ctr" rtl="0" eaLnBrk="0" fontAlgn="base" hangingPunct="0">
      <a:spcBef>
        <a:spcPct val="0"/>
      </a:spcBef>
      <a:spcAft>
        <a:spcPct val="0"/>
      </a:spcAft>
      <a:defRPr kern="1200">
        <a:solidFill>
          <a:schemeClr val="tx1"/>
        </a:solidFill>
        <a:latin typeface="Garamond" pitchFamily="18" charset="0"/>
        <a:ea typeface="+mn-ea"/>
        <a:cs typeface="+mn-cs"/>
      </a:defRPr>
    </a:lvl2pPr>
    <a:lvl3pPr marL="914400" algn="ctr"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ctr"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ctr"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FF9999"/>
    <a:srgbClr val="66FF33"/>
    <a:srgbClr val="33CC33"/>
    <a:srgbClr val="FF0000"/>
    <a:srgbClr val="000F3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1" autoAdjust="0"/>
    <p:restoredTop sz="94636" autoAdjust="0"/>
  </p:normalViewPr>
  <p:slideViewPr>
    <p:cSldViewPr>
      <p:cViewPr>
        <p:scale>
          <a:sx n="50" d="100"/>
          <a:sy n="50" d="100"/>
        </p:scale>
        <p:origin x="-876" y="-360"/>
      </p:cViewPr>
      <p:guideLst>
        <p:guide orient="horz" pos="2160"/>
        <p:guide pos="2880"/>
      </p:guideLst>
    </p:cSldViewPr>
  </p:slideViewPr>
  <p:outlineViewPr>
    <p:cViewPr>
      <p:scale>
        <a:sx n="33" d="100"/>
        <a:sy n="33" d="100"/>
      </p:scale>
      <p:origin x="0" y="100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itchFamily="34" charset="0"/>
              </a:defRPr>
            </a:lvl1pPr>
          </a:lstStyle>
          <a:p>
            <a:pPr>
              <a:defRPr/>
            </a:pPr>
            <a:r>
              <a:rPr lang="en-US"/>
              <a:t>GOD'S LAND PROMISE TO ABRAHAM </a:t>
            </a:r>
          </a:p>
        </p:txBody>
      </p:sp>
      <p:sp>
        <p:nvSpPr>
          <p:cNvPr id="559107" name="Rectangle 3"/>
          <p:cNvSpPr>
            <a:spLocks noGrp="1" noChangeArrowheads="1"/>
          </p:cNvSpPr>
          <p:nvPr>
            <p:ph type="dt" sz="quarter" idx="1"/>
          </p:nvPr>
        </p:nvSpPr>
        <p:spPr bwMode="auto">
          <a:xfrm>
            <a:off x="5230813" y="0"/>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12A9AE85-03FC-4D0B-8C95-E4815754DA20}" type="datetime1">
              <a:rPr lang="en-US"/>
              <a:pPr>
                <a:defRPr/>
              </a:pPr>
              <a:t>7/19/2012</a:t>
            </a:fld>
            <a:endParaRPr lang="en-US"/>
          </a:p>
        </p:txBody>
      </p:sp>
      <p:sp>
        <p:nvSpPr>
          <p:cNvPr id="559108" name="Rectangle 4"/>
          <p:cNvSpPr>
            <a:spLocks noGrp="1" noChangeArrowheads="1"/>
          </p:cNvSpPr>
          <p:nvPr>
            <p:ph type="ftr" sz="quarter" idx="2"/>
          </p:nvPr>
        </p:nvSpPr>
        <p:spPr bwMode="auto">
          <a:xfrm>
            <a:off x="0" y="6657975"/>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itchFamily="34" charset="0"/>
              </a:defRPr>
            </a:lvl1pPr>
          </a:lstStyle>
          <a:p>
            <a:pPr>
              <a:defRPr/>
            </a:pPr>
            <a:r>
              <a:rPr lang="en-US"/>
              <a:t>Various Views of Israel's Promised Land Boundaries</a:t>
            </a:r>
          </a:p>
        </p:txBody>
      </p:sp>
      <p:sp>
        <p:nvSpPr>
          <p:cNvPr id="559109" name="Rectangle 5"/>
          <p:cNvSpPr>
            <a:spLocks noGrp="1" noChangeArrowheads="1"/>
          </p:cNvSpPr>
          <p:nvPr>
            <p:ph type="sldNum" sz="quarter" idx="3"/>
          </p:nvPr>
        </p:nvSpPr>
        <p:spPr bwMode="auto">
          <a:xfrm>
            <a:off x="5230813" y="6657975"/>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6147FD1B-16AE-498B-9A4E-618C48ABF5D3}" type="slidenum">
              <a:rPr lang="en-US"/>
              <a:pPr>
                <a:defRPr/>
              </a:pPr>
              <a:t>‹#›</a:t>
            </a:fld>
            <a:endParaRPr lang="en-US"/>
          </a:p>
        </p:txBody>
      </p:sp>
    </p:spTree>
    <p:extLst>
      <p:ext uri="{BB962C8B-B14F-4D97-AF65-F5344CB8AC3E}">
        <p14:creationId xmlns:p14="http://schemas.microsoft.com/office/powerpoint/2010/main" val="1512749996"/>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2"/>
          <p:cNvSpPr>
            <a:spLocks noGrp="1" noChangeArrowheads="1"/>
          </p:cNvSpPr>
          <p:nvPr>
            <p:ph type="hdr" sz="quarter"/>
          </p:nvPr>
        </p:nvSpPr>
        <p:spPr bwMode="auto">
          <a:xfrm>
            <a:off x="0" y="0"/>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itchFamily="34" charset="0"/>
              </a:defRPr>
            </a:lvl1pPr>
          </a:lstStyle>
          <a:p>
            <a:pPr>
              <a:defRPr/>
            </a:pPr>
            <a:r>
              <a:rPr lang="en-US"/>
              <a:t>GOD'S LAND PROMISE TO ABRAHAM </a:t>
            </a:r>
          </a:p>
        </p:txBody>
      </p:sp>
      <p:sp>
        <p:nvSpPr>
          <p:cNvPr id="296963" name="Rectangle 3"/>
          <p:cNvSpPr>
            <a:spLocks noGrp="1" noChangeArrowheads="1"/>
          </p:cNvSpPr>
          <p:nvPr>
            <p:ph type="dt" idx="1"/>
          </p:nvPr>
        </p:nvSpPr>
        <p:spPr bwMode="auto">
          <a:xfrm>
            <a:off x="5230813" y="0"/>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570ACCE2-B2A9-412D-9B1E-CE4F583E7955}" type="datetime1">
              <a:rPr lang="en-US"/>
              <a:pPr>
                <a:defRPr/>
              </a:pPr>
              <a:t>7/19/2012</a:t>
            </a:fld>
            <a:endParaRPr lang="en-US"/>
          </a:p>
        </p:txBody>
      </p:sp>
      <p:sp>
        <p:nvSpPr>
          <p:cNvPr id="24580"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6965" name="Rectangle 5"/>
          <p:cNvSpPr>
            <a:spLocks noGrp="1" noChangeArrowheads="1"/>
          </p:cNvSpPr>
          <p:nvPr>
            <p:ph type="body" sz="quarter" idx="3"/>
          </p:nvPr>
        </p:nvSpPr>
        <p:spPr bwMode="auto">
          <a:xfrm>
            <a:off x="923925" y="3330575"/>
            <a:ext cx="73882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6966" name="Rectangle 6"/>
          <p:cNvSpPr>
            <a:spLocks noGrp="1" noChangeArrowheads="1"/>
          </p:cNvSpPr>
          <p:nvPr>
            <p:ph type="ftr" sz="quarter" idx="4"/>
          </p:nvPr>
        </p:nvSpPr>
        <p:spPr bwMode="auto">
          <a:xfrm>
            <a:off x="0" y="6657975"/>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itchFamily="34" charset="0"/>
              </a:defRPr>
            </a:lvl1pPr>
          </a:lstStyle>
          <a:p>
            <a:pPr>
              <a:defRPr/>
            </a:pPr>
            <a:r>
              <a:rPr lang="en-US"/>
              <a:t>Various Views of Israel's Promised Land Boundaries</a:t>
            </a:r>
          </a:p>
        </p:txBody>
      </p:sp>
      <p:sp>
        <p:nvSpPr>
          <p:cNvPr id="296967" name="Rectangle 7"/>
          <p:cNvSpPr>
            <a:spLocks noGrp="1" noChangeArrowheads="1"/>
          </p:cNvSpPr>
          <p:nvPr>
            <p:ph type="sldNum" sz="quarter" idx="5"/>
          </p:nvPr>
        </p:nvSpPr>
        <p:spPr bwMode="auto">
          <a:xfrm>
            <a:off x="5230813" y="6657975"/>
            <a:ext cx="40036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FCBAE57C-3CDF-4146-AC3A-16B6AA41A8C7}" type="slidenum">
              <a:rPr lang="en-US"/>
              <a:pPr>
                <a:defRPr/>
              </a:pPr>
              <a:t>‹#›</a:t>
            </a:fld>
            <a:endParaRPr lang="en-US"/>
          </a:p>
        </p:txBody>
      </p:sp>
    </p:spTree>
    <p:extLst>
      <p:ext uri="{BB962C8B-B14F-4D97-AF65-F5344CB8AC3E}">
        <p14:creationId xmlns:p14="http://schemas.microsoft.com/office/powerpoint/2010/main" val="561409516"/>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GOD'S LAND PROMISE TO ABRAHAM </a:t>
            </a:r>
            <a:endParaRPr lang="en-US"/>
          </a:p>
        </p:txBody>
      </p:sp>
      <p:sp>
        <p:nvSpPr>
          <p:cNvPr id="5" name="Date Placeholder 4"/>
          <p:cNvSpPr>
            <a:spLocks noGrp="1"/>
          </p:cNvSpPr>
          <p:nvPr>
            <p:ph type="dt" idx="11"/>
          </p:nvPr>
        </p:nvSpPr>
        <p:spPr/>
        <p:txBody>
          <a:bodyPr/>
          <a:lstStyle/>
          <a:p>
            <a:pPr>
              <a:defRPr/>
            </a:pPr>
            <a:fld id="{570ACCE2-B2A9-412D-9B1E-CE4F583E7955}" type="datetime1">
              <a:rPr lang="en-US" smtClean="0"/>
              <a:pPr>
                <a:defRPr/>
              </a:pPr>
              <a:t>7/19/2012</a:t>
            </a:fld>
            <a:endParaRPr lang="en-US"/>
          </a:p>
        </p:txBody>
      </p:sp>
      <p:sp>
        <p:nvSpPr>
          <p:cNvPr id="6" name="Footer Placeholder 5"/>
          <p:cNvSpPr>
            <a:spLocks noGrp="1"/>
          </p:cNvSpPr>
          <p:nvPr>
            <p:ph type="ftr" sz="quarter" idx="12"/>
          </p:nvPr>
        </p:nvSpPr>
        <p:spPr/>
        <p:txBody>
          <a:bodyPr/>
          <a:lstStyle/>
          <a:p>
            <a:pPr>
              <a:defRPr/>
            </a:pPr>
            <a:r>
              <a:rPr lang="en-US" smtClean="0"/>
              <a:t>Various Views of Israel's Promised Land Boundaries</a:t>
            </a:r>
            <a:endParaRPr lang="en-US"/>
          </a:p>
        </p:txBody>
      </p:sp>
    </p:spTree>
    <p:extLst>
      <p:ext uri="{BB962C8B-B14F-4D97-AF65-F5344CB8AC3E}">
        <p14:creationId xmlns:p14="http://schemas.microsoft.com/office/powerpoint/2010/main" val="40711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345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25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52400"/>
            <a:ext cx="2209800" cy="6629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4770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757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86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28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
            <a:ext cx="4343400" cy="662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
            <a:ext cx="4343400" cy="662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3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8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7454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28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463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745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defRPr/>
              </a:pPr>
              <a:endParaRPr lang="en-US">
                <a:solidFill>
                  <a:srgbClr val="FFFFFF"/>
                </a:solidFill>
                <a:latin typeface="Arial" charset="0"/>
              </a:endParaRPr>
            </a:p>
          </p:txBody>
        </p:sp>
        <p:sp>
          <p:nvSpPr>
            <p:cNvPr id="92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defRPr/>
              </a:pPr>
              <a:endParaRPr lang="en-US">
                <a:solidFill>
                  <a:srgbClr val="FFFFFF"/>
                </a:solidFill>
                <a:latin typeface="Arial" charset="0"/>
              </a:endParaRPr>
            </a:p>
          </p:txBody>
        </p:sp>
        <p:sp>
          <p:nvSpPr>
            <p:cNvPr id="92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defRPr/>
              </a:pPr>
              <a:endParaRPr lang="en-US">
                <a:solidFill>
                  <a:srgbClr val="FFFFFF"/>
                </a:solidFill>
                <a:latin typeface="Arial" charset="0"/>
              </a:endParaRPr>
            </a:p>
          </p:txBody>
        </p:sp>
        <p:sp>
          <p:nvSpPr>
            <p:cNvPr id="92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defRPr/>
              </a:pPr>
              <a:endParaRPr lang="en-US">
                <a:solidFill>
                  <a:srgbClr val="FFFFFF"/>
                </a:solidFill>
                <a:latin typeface="Arial" charset="0"/>
              </a:endParaRPr>
            </a:p>
          </p:txBody>
        </p:sp>
        <p:sp>
          <p:nvSpPr>
            <p:cNvPr id="205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lang="en-US">
                <a:solidFill>
                  <a:srgbClr val="FFFFFF"/>
                </a:solidFill>
                <a:latin typeface="Arial" charset="0"/>
              </a:endParaRPr>
            </a:p>
          </p:txBody>
        </p:sp>
        <p:sp>
          <p:nvSpPr>
            <p:cNvPr id="205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lang="en-US">
                <a:solidFill>
                  <a:srgbClr val="FFFFFF"/>
                </a:solidFill>
                <a:latin typeface="Arial" charset="0"/>
              </a:endParaRPr>
            </a:p>
          </p:txBody>
        </p:sp>
        <p:sp>
          <p:nvSpPr>
            <p:cNvPr id="205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endParaRPr lang="en-US">
                <a:solidFill>
                  <a:srgbClr val="FFFFFF"/>
                </a:solidFill>
                <a:latin typeface="Arial" charset="0"/>
              </a:endParaRPr>
            </a:p>
          </p:txBody>
        </p:sp>
      </p:grpSp>
      <p:sp>
        <p:nvSpPr>
          <p:cNvPr id="9227" name="Rectangle 11"/>
          <p:cNvSpPr>
            <a:spLocks noGrp="1" noChangeArrowheads="1"/>
          </p:cNvSpPr>
          <p:nvPr>
            <p:ph type="body" idx="1"/>
          </p:nvPr>
        </p:nvSpPr>
        <p:spPr bwMode="auto">
          <a:xfrm>
            <a:off x="304800" y="1524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609600" indent="-609600" algn="l" rtl="0" eaLnBrk="0" fontAlgn="base" hangingPunct="0">
        <a:spcBef>
          <a:spcPct val="20000"/>
        </a:spcBef>
        <a:spcAft>
          <a:spcPct val="0"/>
        </a:spcAft>
        <a:buClr>
          <a:schemeClr val="hlink"/>
        </a:buClr>
        <a:buFont typeface="Wingdings" pitchFamily="2" charset="2"/>
        <a:buAutoNum type="arabicPeriod"/>
        <a:defRPr sz="3200">
          <a:solidFill>
            <a:schemeClr val="tx1"/>
          </a:solidFill>
          <a:effectLst>
            <a:outerShdw blurRad="38100" dist="38100" dir="2700000" algn="tl">
              <a:srgbClr val="010199"/>
            </a:outerShdw>
          </a:effectLst>
          <a:latin typeface="+mn-lt"/>
          <a:ea typeface="+mn-ea"/>
          <a:cs typeface="+mn-cs"/>
        </a:defRPr>
      </a:lvl1pPr>
      <a:lvl2pPr marL="990600" indent="-533400" algn="l" rtl="0" eaLnBrk="0" fontAlgn="base" hangingPunct="0">
        <a:spcBef>
          <a:spcPct val="20000"/>
        </a:spcBef>
        <a:spcAft>
          <a:spcPct val="0"/>
        </a:spcAft>
        <a:buClr>
          <a:schemeClr val="hlink"/>
        </a:buClr>
        <a:buFont typeface="Wingdings" pitchFamily="2" charset="2"/>
        <a:buAutoNum type="alphaLcPeriod"/>
        <a:defRPr sz="2800">
          <a:solidFill>
            <a:schemeClr val="tx1"/>
          </a:solidFill>
          <a:effectLst>
            <a:outerShdw blurRad="38100" dist="38100" dir="2700000" algn="tl">
              <a:srgbClr val="010199"/>
            </a:outerShdw>
          </a:effectLst>
          <a:latin typeface="+mn-lt"/>
        </a:defRPr>
      </a:lvl2pPr>
      <a:lvl3pPr marL="1371600" indent="-457200" algn="l" rtl="0" eaLnBrk="0" fontAlgn="base" hangingPunct="0">
        <a:spcBef>
          <a:spcPct val="20000"/>
        </a:spcBef>
        <a:spcAft>
          <a:spcPct val="0"/>
        </a:spcAft>
        <a:buClr>
          <a:schemeClr val="accent2"/>
        </a:buClr>
        <a:buSzPct val="75000"/>
        <a:buFont typeface="Wingdings" pitchFamily="2" charset="2"/>
        <a:buAutoNum type="arabicPeriod"/>
        <a:defRPr sz="2400">
          <a:solidFill>
            <a:schemeClr val="tx1"/>
          </a:solidFill>
          <a:effectLst>
            <a:outerShdw blurRad="38100" dist="38100" dir="2700000" algn="tl">
              <a:srgbClr val="010199"/>
            </a:outerShdw>
          </a:effectLst>
          <a:latin typeface="+mn-lt"/>
        </a:defRPr>
      </a:lvl3pPr>
      <a:lvl4pPr marL="1752600" indent="-381000" algn="l" rtl="0" eaLnBrk="0" fontAlgn="base" hangingPunct="0">
        <a:spcBef>
          <a:spcPct val="20000"/>
        </a:spcBef>
        <a:spcAft>
          <a:spcPct val="0"/>
        </a:spcAft>
        <a:buClr>
          <a:schemeClr val="folHlink"/>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4pPr>
      <a:lvl5pPr marL="2209800" indent="-381000" algn="l" rtl="0" eaLnBrk="0" fontAlgn="base" hangingPunct="0">
        <a:spcBef>
          <a:spcPct val="20000"/>
        </a:spcBef>
        <a:spcAft>
          <a:spcPct val="0"/>
        </a:spcAft>
        <a:buClr>
          <a:schemeClr val="tx1"/>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5pPr>
      <a:lvl6pPr marL="2667000" indent="-381000" algn="l" rtl="0" fontAlgn="base">
        <a:spcBef>
          <a:spcPct val="20000"/>
        </a:spcBef>
        <a:spcAft>
          <a:spcPct val="0"/>
        </a:spcAft>
        <a:buClr>
          <a:schemeClr val="tx1"/>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6pPr>
      <a:lvl7pPr marL="3124200" indent="-381000" algn="l" rtl="0" fontAlgn="base">
        <a:spcBef>
          <a:spcPct val="20000"/>
        </a:spcBef>
        <a:spcAft>
          <a:spcPct val="0"/>
        </a:spcAft>
        <a:buClr>
          <a:schemeClr val="tx1"/>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7pPr>
      <a:lvl8pPr marL="3581400" indent="-381000" algn="l" rtl="0" fontAlgn="base">
        <a:spcBef>
          <a:spcPct val="20000"/>
        </a:spcBef>
        <a:spcAft>
          <a:spcPct val="0"/>
        </a:spcAft>
        <a:buClr>
          <a:schemeClr val="tx1"/>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8pPr>
      <a:lvl9pPr marL="4038600" indent="-381000" algn="l" rtl="0" fontAlgn="base">
        <a:spcBef>
          <a:spcPct val="20000"/>
        </a:spcBef>
        <a:spcAft>
          <a:spcPct val="0"/>
        </a:spcAft>
        <a:buClr>
          <a:schemeClr val="tx1"/>
        </a:buClr>
        <a:buSzPct val="75000"/>
        <a:buFont typeface="Wingdings" pitchFamily="2" charset="2"/>
        <a:buAutoNum type="arabicPeriod"/>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8839200" cy="838200"/>
          </a:xfrm>
        </p:spPr>
        <p:txBody>
          <a:bodyPr/>
          <a:lstStyle/>
          <a:p>
            <a:pPr marL="0" indent="0" algn="ctr" eaLnBrk="1" hangingPunct="1">
              <a:buFont typeface="Wingdings" pitchFamily="2" charset="2"/>
              <a:buNone/>
              <a:tabLst>
                <a:tab pos="2635250" algn="l"/>
              </a:tabLst>
              <a:defRPr/>
            </a:pPr>
            <a:r>
              <a:rPr lang="en-US" sz="6200" b="1" dirty="0" smtClean="0">
                <a:solidFill>
                  <a:srgbClr val="FFFF00"/>
                </a:solidFill>
              </a:rPr>
              <a:t>Sanctification</a:t>
            </a:r>
          </a:p>
          <a:p>
            <a:pPr marL="0" indent="0" algn="ctr" eaLnBrk="1" hangingPunct="1">
              <a:buFont typeface="Wingdings" pitchFamily="2" charset="2"/>
              <a:buNone/>
              <a:tabLst>
                <a:tab pos="2635250" algn="l"/>
              </a:tabLst>
              <a:defRPr/>
            </a:pPr>
            <a:r>
              <a:rPr lang="en-US" sz="6200" b="1" dirty="0" smtClean="0">
                <a:solidFill>
                  <a:srgbClr val="FFFF00"/>
                </a:solidFill>
              </a:rPr>
              <a:t>“The Kingdom”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982704"/>
            <a:ext cx="8351520" cy="4312976"/>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Man forfeited his </a:t>
            </a:r>
            <a:r>
              <a:rPr lang="en-US" sz="3200" b="1" u="sng" dirty="0" smtClean="0"/>
              <a:t>dominion</a:t>
            </a:r>
            <a:r>
              <a:rPr lang="en-US" sz="3200" b="1" dirty="0" smtClean="0"/>
              <a:t> rights to Satan… (Gen. 3) </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Satan took control; he became the Prince of this Word (John 12:31).</a:t>
            </a:r>
          </a:p>
          <a:p>
            <a:pPr marL="571500" marR="0" indent="-571500" algn="l">
              <a:lnSpc>
                <a:spcPct val="115000"/>
              </a:lnSpc>
              <a:spcBef>
                <a:spcPts val="0"/>
              </a:spcBef>
              <a:spcAft>
                <a:spcPts val="1000"/>
              </a:spcAft>
              <a:buClr>
                <a:srgbClr val="00FFFF"/>
              </a:buClr>
              <a:buFont typeface="Arial" pitchFamily="34" charset="0"/>
              <a:buChar char="•"/>
            </a:pPr>
            <a:r>
              <a:rPr lang="en-US" sz="3200" b="1" dirty="0"/>
              <a:t>Satan </a:t>
            </a:r>
            <a:r>
              <a:rPr lang="en-US" sz="3200" b="1" dirty="0" smtClean="0"/>
              <a:t>had the authority to offer </a:t>
            </a:r>
            <a:r>
              <a:rPr lang="en-US" sz="3200" b="1" dirty="0"/>
              <a:t>Jesus the “kingdom of the world,” upon condition </a:t>
            </a:r>
            <a:r>
              <a:rPr lang="en-US" sz="3200" b="1" dirty="0" smtClean="0"/>
              <a:t>that Jesus </a:t>
            </a:r>
            <a:r>
              <a:rPr lang="en-US" sz="3200" b="1" dirty="0"/>
              <a:t>worship him (Luke 4:5-8)</a:t>
            </a:r>
            <a:endParaRPr lang="en-US" sz="3200" b="1" dirty="0" smtClean="0"/>
          </a:p>
        </p:txBody>
      </p:sp>
      <p:sp>
        <p:nvSpPr>
          <p:cNvPr id="6" name="TextBox 5"/>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What is meant by “Kingdom of God?”</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11714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982704"/>
            <a:ext cx="8351520" cy="5290679"/>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a:t>The Bible describes two major kingdoms </a:t>
            </a:r>
            <a:r>
              <a:rPr lang="en-US" sz="3200" b="1" dirty="0" smtClean="0"/>
              <a:t>in conflict: </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One </a:t>
            </a:r>
            <a:r>
              <a:rPr lang="en-US" sz="3200" b="1" dirty="0"/>
              <a:t>kingdom is headed by God </a:t>
            </a:r>
            <a:r>
              <a:rPr lang="en-US" sz="3200" b="1" dirty="0">
                <a:solidFill>
                  <a:srgbClr val="FFFF00"/>
                </a:solidFill>
              </a:rPr>
              <a:t>*</a:t>
            </a:r>
            <a:r>
              <a:rPr lang="en-US" sz="3200" b="1" dirty="0" smtClean="0"/>
              <a:t> and the other is headed by Satan…</a:t>
            </a:r>
          </a:p>
          <a:p>
            <a:pPr marL="350838" marR="0" indent="-350838" algn="l">
              <a:lnSpc>
                <a:spcPct val="115000"/>
              </a:lnSpc>
              <a:spcBef>
                <a:spcPts val="0"/>
              </a:spcBef>
              <a:spcAft>
                <a:spcPts val="1000"/>
              </a:spcAft>
            </a:pPr>
            <a:endParaRPr lang="en-US" sz="3600" b="1" dirty="0" smtClean="0">
              <a:solidFill>
                <a:srgbClr val="FFFF00"/>
              </a:solidFill>
            </a:endParaRPr>
          </a:p>
          <a:p>
            <a:pPr marL="350838" marR="0" indent="-350838" algn="l">
              <a:lnSpc>
                <a:spcPct val="115000"/>
              </a:lnSpc>
              <a:spcBef>
                <a:spcPts val="0"/>
              </a:spcBef>
              <a:spcAft>
                <a:spcPts val="1000"/>
              </a:spcAft>
            </a:pPr>
            <a:r>
              <a:rPr lang="en-US" sz="3600" b="1" dirty="0" smtClean="0">
                <a:solidFill>
                  <a:srgbClr val="FFFF00"/>
                </a:solidFill>
              </a:rPr>
              <a:t>*</a:t>
            </a:r>
            <a:r>
              <a:rPr lang="en-US" sz="3600" b="1" dirty="0" smtClean="0"/>
              <a:t> </a:t>
            </a:r>
            <a:r>
              <a:rPr lang="en-US" sz="3200" b="1" dirty="0" smtClean="0"/>
              <a:t>The phrase “Kingdom </a:t>
            </a:r>
            <a:r>
              <a:rPr lang="en-US" sz="3200" b="1" dirty="0"/>
              <a:t>of </a:t>
            </a:r>
            <a:r>
              <a:rPr lang="en-US" sz="3200" b="1" dirty="0" smtClean="0"/>
              <a:t>God”  and “Kingdom </a:t>
            </a:r>
            <a:r>
              <a:rPr lang="en-US" sz="3200" b="1" dirty="0"/>
              <a:t>of </a:t>
            </a:r>
            <a:r>
              <a:rPr lang="en-US" sz="3200" b="1" dirty="0" smtClean="0"/>
              <a:t>Heaven” are used interchangeably throughout Scripture.</a:t>
            </a:r>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23907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 y="762000"/>
            <a:ext cx="8503920" cy="5445593"/>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Mankind has attempted to understand existing conflicts within man and nature since the beginning…</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Biological and social scientists reject the idea of an invisible, unseen world…</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They reject the super-natural and explain conflict, pain, and suffering as the result of naturalistic causes; “survival of the fittest” is their motto…</a:t>
            </a:r>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80960" y="114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18391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 y="851509"/>
            <a:ext cx="8503920" cy="3618426"/>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a:t>Bible-believing Christians understand the basis for </a:t>
            </a:r>
            <a:r>
              <a:rPr lang="en-US" sz="3200" b="1" dirty="0" smtClean="0"/>
              <a:t>man’s </a:t>
            </a:r>
            <a:r>
              <a:rPr lang="en-US" sz="3200" b="1" dirty="0"/>
              <a:t>conflict </a:t>
            </a:r>
            <a:r>
              <a:rPr lang="en-US" sz="3200" b="1" dirty="0" smtClean="0"/>
              <a:t>as </a:t>
            </a:r>
            <a:r>
              <a:rPr lang="en-US" sz="3200" b="1" dirty="0"/>
              <a:t>primarily spiritual, and not physical. </a:t>
            </a:r>
            <a:endParaRPr lang="en-US" sz="3200" b="1" dirty="0" smtClean="0"/>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Conflicts arise due to man’s </a:t>
            </a:r>
            <a:r>
              <a:rPr lang="en-US" sz="3200" b="1" dirty="0"/>
              <a:t>depraved sin nature and </a:t>
            </a:r>
            <a:r>
              <a:rPr lang="en-US" sz="3200" b="1" dirty="0" smtClean="0"/>
              <a:t>unseen </a:t>
            </a:r>
            <a:r>
              <a:rPr lang="en-US" sz="3200" b="1" dirty="0"/>
              <a:t>spiritual beings (e.g., </a:t>
            </a:r>
            <a:r>
              <a:rPr lang="en-US" sz="3200" b="1" dirty="0" smtClean="0"/>
              <a:t>fallen angels/demons). </a:t>
            </a:r>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39954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64432"/>
            <a:ext cx="7924800" cy="4184735"/>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Ephesians 6:12 (NKJV)</a:t>
            </a:r>
            <a:r>
              <a:rPr lang="en-US" sz="3200" b="1" dirty="0" smtClean="0">
                <a:effectLst/>
              </a:rPr>
              <a:t> </a:t>
            </a:r>
          </a:p>
          <a:p>
            <a:pPr marL="517525" marR="0" algn="l">
              <a:lnSpc>
                <a:spcPct val="115000"/>
              </a:lnSpc>
              <a:spcBef>
                <a:spcPts val="0"/>
              </a:spcBef>
              <a:spcAft>
                <a:spcPts val="1000"/>
              </a:spcAft>
            </a:pPr>
            <a:r>
              <a:rPr lang="en-US" sz="3200" b="1" dirty="0" smtClean="0">
                <a:solidFill>
                  <a:srgbClr val="FFFF00"/>
                </a:solidFill>
                <a:effectLst/>
              </a:rPr>
              <a:t>For we do </a:t>
            </a:r>
            <a:r>
              <a:rPr lang="en-US" sz="3200" b="1" u="sng" dirty="0" smtClean="0">
                <a:solidFill>
                  <a:srgbClr val="FFFF00"/>
                </a:solidFill>
                <a:effectLst/>
              </a:rPr>
              <a:t>not</a:t>
            </a:r>
            <a:r>
              <a:rPr lang="en-US" sz="3200" b="1" dirty="0" smtClean="0">
                <a:solidFill>
                  <a:srgbClr val="FFFF00"/>
                </a:solidFill>
                <a:effectLst/>
              </a:rPr>
              <a:t> wrestle against flesh and blood</a:t>
            </a:r>
            <a:r>
              <a:rPr lang="en-US" sz="3200" b="1" dirty="0" smtClean="0">
                <a:effectLst/>
              </a:rPr>
              <a:t>, but against </a:t>
            </a:r>
            <a:r>
              <a:rPr lang="en-US" sz="3200" b="1" i="1" dirty="0" smtClean="0">
                <a:solidFill>
                  <a:srgbClr val="00FFFF"/>
                </a:solidFill>
                <a:effectLst/>
              </a:rPr>
              <a:t>[unseen] </a:t>
            </a:r>
            <a:r>
              <a:rPr lang="en-US" sz="3200" b="1" dirty="0" smtClean="0">
                <a:effectLst/>
              </a:rPr>
              <a:t>principalities, against powers, against the rulers of the darkness of this age, against spiritual hosts of wickedness in the heavenly places. </a:t>
            </a:r>
            <a:endParaRPr lang="en-US" sz="3200" b="1" dirty="0">
              <a:effectLst/>
            </a:endParaRPr>
          </a:p>
        </p:txBody>
      </p:sp>
      <p:sp>
        <p:nvSpPr>
          <p:cNvPr id="5" name="TextBox 4"/>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 y="851509"/>
            <a:ext cx="8503920" cy="3052118"/>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a:t>The Bible teaches that man’s sinful and rebellious </a:t>
            </a:r>
            <a:r>
              <a:rPr lang="en-US" sz="3200" b="1" dirty="0" smtClean="0"/>
              <a:t>nature </a:t>
            </a:r>
            <a:r>
              <a:rPr lang="en-US" sz="3200" b="1" dirty="0"/>
              <a:t>against God </a:t>
            </a:r>
            <a:r>
              <a:rPr lang="en-US" sz="3200" b="1" dirty="0">
                <a:solidFill>
                  <a:srgbClr val="FFFF00"/>
                </a:solidFill>
              </a:rPr>
              <a:t>is at the heart </a:t>
            </a:r>
            <a:r>
              <a:rPr lang="en-US" sz="3200" b="1" dirty="0"/>
              <a:t>of </a:t>
            </a:r>
            <a:r>
              <a:rPr lang="en-US" sz="3200" b="1" dirty="0" smtClean="0"/>
              <a:t>the </a:t>
            </a:r>
            <a:r>
              <a:rPr lang="en-US" sz="3200" b="1" dirty="0"/>
              <a:t>great conflict </a:t>
            </a:r>
            <a:r>
              <a:rPr lang="en-US" sz="3200" b="1" dirty="0" smtClean="0"/>
              <a:t>that we observe. </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In essence, there are two kingdoms in conflict according to Scripture. </a:t>
            </a:r>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287826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 y="851509"/>
            <a:ext cx="8503920" cy="4751044"/>
          </a:xfrm>
          <a:prstGeom prst="rect">
            <a:avLst/>
          </a:prstGeom>
          <a:noFill/>
        </p:spPr>
        <p:txBody>
          <a:bodyPr vert="horz" wrap="square" rtlCol="0">
            <a:spAutoFit/>
          </a:bodyPr>
          <a:lstStyle/>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Humanist-man seeks glory </a:t>
            </a:r>
            <a:r>
              <a:rPr lang="en-US" sz="3200" b="1" i="1" dirty="0" smtClean="0"/>
              <a:t>only </a:t>
            </a:r>
            <a:r>
              <a:rPr lang="en-US" sz="3200" b="1" dirty="0" smtClean="0"/>
              <a:t>for himself, while Bible-believing Christians seek </a:t>
            </a:r>
            <a:r>
              <a:rPr lang="en-US" sz="3200" b="1" i="1" dirty="0" smtClean="0"/>
              <a:t>only</a:t>
            </a:r>
            <a:r>
              <a:rPr lang="en-US" sz="3200" b="1" dirty="0" smtClean="0"/>
              <a:t> to glorify God. </a:t>
            </a:r>
          </a:p>
          <a:p>
            <a:pPr marL="571500" marR="0" indent="-571500" algn="l">
              <a:lnSpc>
                <a:spcPct val="115000"/>
              </a:lnSpc>
              <a:spcBef>
                <a:spcPts val="0"/>
              </a:spcBef>
              <a:spcAft>
                <a:spcPts val="1000"/>
              </a:spcAft>
              <a:buClr>
                <a:srgbClr val="00FFFF"/>
              </a:buClr>
              <a:buFont typeface="Arial" pitchFamily="34" charset="0"/>
              <a:buChar char="•"/>
            </a:pPr>
            <a:r>
              <a:rPr lang="en-US" sz="3200" b="1" dirty="0" smtClean="0"/>
              <a:t>Humanist-man makes his goal self-esteem and leaving a great legacy behind, while Jesus tells man </a:t>
            </a:r>
            <a:r>
              <a:rPr lang="en-US" sz="3200" b="1" dirty="0" err="1" smtClean="0"/>
              <a:t>tha</a:t>
            </a:r>
            <a:r>
              <a:rPr lang="en-US" sz="3200" b="1" dirty="0" smtClean="0"/>
              <a:t> his goal should be to deny self, be a servant of all, and follow Him… (Matt. 16:24 and Mark 9:35)</a:t>
            </a:r>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8426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 y="851509"/>
            <a:ext cx="8503920" cy="3847207"/>
          </a:xfrm>
          <a:prstGeom prst="rect">
            <a:avLst/>
          </a:prstGeom>
          <a:noFill/>
        </p:spPr>
        <p:txBody>
          <a:bodyPr vert="horz" wrap="square" rtlCol="0">
            <a:spAutoFit/>
          </a:bodyPr>
          <a:lstStyle/>
          <a:p>
            <a:pPr marL="571500" indent="-571500" algn="l">
              <a:buClr>
                <a:srgbClr val="00FFFF"/>
              </a:buClr>
              <a:buFont typeface="Arial" pitchFamily="34" charset="0"/>
              <a:buChar char="•"/>
            </a:pPr>
            <a:r>
              <a:rPr lang="en-US" sz="3200" b="1" dirty="0" smtClean="0"/>
              <a:t>Humanist-man </a:t>
            </a:r>
            <a:r>
              <a:rPr lang="en-US" sz="3200" b="1" dirty="0"/>
              <a:t>is prideful and selfish, seeking to love himself </a:t>
            </a:r>
            <a:r>
              <a:rPr lang="en-US" sz="3200" b="1" dirty="0" smtClean="0"/>
              <a:t>first rather </a:t>
            </a:r>
            <a:r>
              <a:rPr lang="en-US" sz="3200" b="1" dirty="0"/>
              <a:t>than love God (2 Tim. 3:2, 4</a:t>
            </a:r>
            <a:r>
              <a:rPr lang="en-US" sz="3200" b="1" dirty="0" smtClean="0"/>
              <a:t>), while Jesus emphasizes a life of “humility </a:t>
            </a:r>
            <a:r>
              <a:rPr lang="en-US" sz="3200" b="1" dirty="0"/>
              <a:t>and selfless </a:t>
            </a:r>
            <a:r>
              <a:rPr lang="en-US" sz="3200" b="1" dirty="0" smtClean="0"/>
              <a:t>love.” </a:t>
            </a:r>
          </a:p>
          <a:p>
            <a:pPr marL="571500" indent="-571500" algn="l">
              <a:spcBef>
                <a:spcPts val="2400"/>
              </a:spcBef>
              <a:buClr>
                <a:srgbClr val="00FFFF"/>
              </a:buClr>
              <a:buFont typeface="Arial" pitchFamily="34" charset="0"/>
              <a:buChar char="•"/>
            </a:pPr>
            <a:r>
              <a:rPr lang="en-US" sz="3200" b="1" dirty="0" smtClean="0"/>
              <a:t>“Pride </a:t>
            </a:r>
            <a:r>
              <a:rPr lang="en-US" sz="3200" b="1" dirty="0"/>
              <a:t>and selfishness” </a:t>
            </a:r>
            <a:r>
              <a:rPr lang="en-US" sz="3200" b="1" dirty="0" smtClean="0"/>
              <a:t>versus “humility and selfless love” is </a:t>
            </a:r>
            <a:r>
              <a:rPr lang="en-US" sz="3200" b="1" dirty="0"/>
              <a:t>the dividing line between the two kingdoms in conflict.</a:t>
            </a:r>
            <a:endParaRPr lang="en-US" sz="3200" dirty="0"/>
          </a:p>
        </p:txBody>
      </p:sp>
      <p:sp>
        <p:nvSpPr>
          <p:cNvPr id="6" name="TextBox 5"/>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155396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 y="914400"/>
            <a:ext cx="8717280" cy="3180358"/>
          </a:xfrm>
          <a:prstGeom prst="rect">
            <a:avLst/>
          </a:prstGeom>
          <a:noFill/>
        </p:spPr>
        <p:txBody>
          <a:bodyPr vert="horz" wrap="square" rtlCol="0">
            <a:spAutoFit/>
          </a:bodyPr>
          <a:lstStyle/>
          <a:p>
            <a:pPr marL="457200" marR="0" indent="-457200" algn="l">
              <a:lnSpc>
                <a:spcPct val="115000"/>
              </a:lnSpc>
              <a:spcBef>
                <a:spcPts val="0"/>
              </a:spcBef>
              <a:spcAft>
                <a:spcPts val="1000"/>
              </a:spcAft>
            </a:pPr>
            <a:r>
              <a:rPr lang="en-US" sz="3200" b="1" i="1" u="sng" dirty="0" smtClean="0">
                <a:solidFill>
                  <a:srgbClr val="00FFFF"/>
                </a:solidFill>
                <a:effectLst/>
              </a:rPr>
              <a:t>2 Timothy 3:2, 4 (NKJV)</a:t>
            </a:r>
            <a:r>
              <a:rPr lang="en-US" sz="3200" b="1" dirty="0" smtClean="0">
                <a:effectLst/>
              </a:rPr>
              <a:t> </a:t>
            </a:r>
          </a:p>
          <a:p>
            <a:pPr marL="579438" marR="0" indent="-579438" algn="l">
              <a:lnSpc>
                <a:spcPct val="115000"/>
              </a:lnSpc>
              <a:spcBef>
                <a:spcPts val="0"/>
              </a:spcBef>
              <a:spcAft>
                <a:spcPts val="1000"/>
              </a:spcAft>
            </a:pPr>
            <a:r>
              <a:rPr lang="en-US" sz="3200" b="1" i="1" u="none" strike="noStrike" dirty="0" smtClean="0">
                <a:solidFill>
                  <a:srgbClr val="00FFFF"/>
                </a:solidFill>
                <a:effectLst/>
              </a:rPr>
              <a:t>2</a:t>
            </a:r>
            <a:r>
              <a:rPr lang="en-US" sz="3200" u="none" strike="noStrike" dirty="0" smtClean="0">
                <a:effectLst/>
              </a:rPr>
              <a:t>    </a:t>
            </a:r>
            <a:r>
              <a:rPr lang="en-US" sz="3200" b="1" dirty="0" smtClean="0">
                <a:effectLst/>
              </a:rPr>
              <a:t>For </a:t>
            </a:r>
            <a:r>
              <a:rPr lang="en-US" sz="3200" b="1" i="1" dirty="0" smtClean="0">
                <a:solidFill>
                  <a:srgbClr val="00FFFF"/>
                </a:solidFill>
                <a:effectLst/>
              </a:rPr>
              <a:t>[humanist]</a:t>
            </a:r>
            <a:r>
              <a:rPr lang="en-US" sz="3200" b="1" dirty="0" smtClean="0">
                <a:effectLst/>
              </a:rPr>
              <a:t> men will be </a:t>
            </a:r>
            <a:r>
              <a:rPr lang="en-US" sz="3200" b="1" dirty="0" smtClean="0">
                <a:solidFill>
                  <a:srgbClr val="FFFF00"/>
                </a:solidFill>
                <a:effectLst/>
              </a:rPr>
              <a:t>lovers of themselves</a:t>
            </a:r>
            <a:r>
              <a:rPr lang="en-US" sz="3200" b="1" dirty="0" smtClean="0">
                <a:effectLst/>
              </a:rPr>
              <a:t>…, </a:t>
            </a:r>
          </a:p>
          <a:p>
            <a:pPr marL="579438" marR="0" indent="-579438" algn="l">
              <a:lnSpc>
                <a:spcPct val="115000"/>
              </a:lnSpc>
              <a:spcBef>
                <a:spcPts val="0"/>
              </a:spcBef>
              <a:spcAft>
                <a:spcPts val="1000"/>
              </a:spcAft>
            </a:pPr>
            <a:r>
              <a:rPr lang="en-US" sz="3200" b="1" i="1" dirty="0" smtClean="0">
                <a:solidFill>
                  <a:srgbClr val="00FFFF"/>
                </a:solidFill>
                <a:effectLst/>
              </a:rPr>
              <a:t>4 </a:t>
            </a:r>
            <a:r>
              <a:rPr lang="en-US" sz="3200" b="1" u="none" strike="noStrike" dirty="0" smtClean="0">
                <a:effectLst/>
              </a:rPr>
              <a:t>   </a:t>
            </a:r>
            <a:r>
              <a:rPr lang="en-US" sz="3200" b="1" dirty="0" smtClean="0">
                <a:effectLst/>
              </a:rPr>
              <a:t>…and lovers of pleasure </a:t>
            </a:r>
            <a:r>
              <a:rPr lang="en-US" sz="3200" b="1" u="sng" dirty="0" smtClean="0">
                <a:solidFill>
                  <a:srgbClr val="FFFF00"/>
                </a:solidFill>
                <a:effectLst/>
              </a:rPr>
              <a:t>rather</a:t>
            </a:r>
            <a:r>
              <a:rPr lang="en-US" sz="3200" b="1" dirty="0" smtClean="0">
                <a:solidFill>
                  <a:srgbClr val="FFFF00"/>
                </a:solidFill>
                <a:effectLst/>
              </a:rPr>
              <a:t> than lovers of God</a:t>
            </a:r>
            <a:r>
              <a:rPr lang="en-US" sz="3200" b="1" dirty="0" smtClean="0">
                <a:effectLst/>
              </a:rPr>
              <a:t>, </a:t>
            </a:r>
            <a:endParaRPr lang="en-US" sz="3200" b="1" dirty="0">
              <a:effectLst/>
            </a:endParaRPr>
          </a:p>
        </p:txBody>
      </p:sp>
      <p:sp>
        <p:nvSpPr>
          <p:cNvPr id="4" name="TextBox 3"/>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3409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304800" y="990600"/>
            <a:ext cx="8610600" cy="4414798"/>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Matthew 22:37–39 (NKJV) </a:t>
            </a:r>
          </a:p>
          <a:p>
            <a:pPr marL="746125" marR="0" indent="-746125" algn="l">
              <a:lnSpc>
                <a:spcPct val="115000"/>
              </a:lnSpc>
              <a:spcBef>
                <a:spcPts val="0"/>
              </a:spcBef>
              <a:spcAft>
                <a:spcPts val="1000"/>
              </a:spcAft>
            </a:pPr>
            <a:r>
              <a:rPr lang="en-US" sz="3200" b="1" i="1" u="none" strike="noStrike" dirty="0" smtClean="0">
                <a:solidFill>
                  <a:srgbClr val="00FFFF"/>
                </a:solidFill>
                <a:effectLst/>
              </a:rPr>
              <a:t>37   </a:t>
            </a:r>
            <a:r>
              <a:rPr lang="en-US" sz="3200" b="1" dirty="0" smtClean="0">
                <a:effectLst/>
              </a:rPr>
              <a:t>Jesus said to him, ‘You shall love the </a:t>
            </a:r>
            <a:r>
              <a:rPr lang="en-US" sz="3200" b="1" cap="small" dirty="0" smtClean="0">
                <a:effectLst/>
              </a:rPr>
              <a:t>Lord</a:t>
            </a:r>
            <a:r>
              <a:rPr lang="en-US" sz="3200" b="1" dirty="0" smtClean="0">
                <a:effectLst/>
              </a:rPr>
              <a:t> your God with all your heart, with all your soul, and with all your mind.’ </a:t>
            </a:r>
          </a:p>
          <a:p>
            <a:pPr marL="746125" marR="0" indent="-746125" algn="l">
              <a:lnSpc>
                <a:spcPct val="115000"/>
              </a:lnSpc>
              <a:spcBef>
                <a:spcPts val="0"/>
              </a:spcBef>
              <a:spcAft>
                <a:spcPts val="1000"/>
              </a:spcAft>
            </a:pPr>
            <a:r>
              <a:rPr lang="en-US" sz="3200" b="1" i="1" u="none" strike="noStrike" dirty="0" smtClean="0">
                <a:solidFill>
                  <a:srgbClr val="00FFFF"/>
                </a:solidFill>
                <a:effectLst/>
              </a:rPr>
              <a:t>38</a:t>
            </a:r>
            <a:r>
              <a:rPr lang="en-US" sz="3200" b="1" u="none" strike="noStrike" dirty="0" smtClean="0">
                <a:effectLst/>
              </a:rPr>
              <a:t>   </a:t>
            </a:r>
            <a:r>
              <a:rPr lang="en-US" sz="3200" b="1" dirty="0" smtClean="0">
                <a:effectLst/>
              </a:rPr>
              <a:t>This is the first and great commandment. </a:t>
            </a:r>
          </a:p>
          <a:p>
            <a:pPr marL="746125" marR="0" indent="-746125" algn="l">
              <a:lnSpc>
                <a:spcPct val="115000"/>
              </a:lnSpc>
              <a:spcBef>
                <a:spcPts val="0"/>
              </a:spcBef>
              <a:spcAft>
                <a:spcPts val="1000"/>
              </a:spcAft>
            </a:pPr>
            <a:r>
              <a:rPr lang="en-US" sz="3200" b="1" i="1" u="none" strike="noStrike" dirty="0" smtClean="0">
                <a:solidFill>
                  <a:srgbClr val="00FFFF"/>
                </a:solidFill>
                <a:effectLst/>
              </a:rPr>
              <a:t>39</a:t>
            </a:r>
            <a:r>
              <a:rPr lang="en-US" sz="3200" b="1" u="none" strike="noStrike" dirty="0" smtClean="0">
                <a:effectLst/>
              </a:rPr>
              <a:t>   </a:t>
            </a:r>
            <a:r>
              <a:rPr lang="en-US" sz="3200" b="1" dirty="0" smtClean="0">
                <a:effectLst/>
              </a:rPr>
              <a:t>And the second is like it: ‘You shall love your neighbor as yourself.’ </a:t>
            </a:r>
            <a:endParaRPr lang="en-US" sz="3200" b="1" dirty="0">
              <a:effectLst/>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2</a:t>
            </a:r>
            <a:endParaRPr lang="en-US" sz="2400" b="1" dirty="0">
              <a:effectLst/>
            </a:endParaRPr>
          </a:p>
        </p:txBody>
      </p:sp>
    </p:spTree>
    <p:extLst>
      <p:ext uri="{BB962C8B-B14F-4D97-AF65-F5344CB8AC3E}">
        <p14:creationId xmlns:p14="http://schemas.microsoft.com/office/powerpoint/2010/main" val="23612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subTitle" idx="1"/>
          </p:nvPr>
        </p:nvSpPr>
        <p:spPr>
          <a:xfrm>
            <a:off x="228600" y="152400"/>
            <a:ext cx="8763000" cy="6705600"/>
          </a:xfrm>
        </p:spPr>
        <p:txBody>
          <a:bodyPr/>
          <a:lstStyle/>
          <a:p>
            <a:pPr>
              <a:buSzPct val="125000"/>
              <a:defRPr/>
            </a:pPr>
            <a:r>
              <a:rPr lang="en-US" sz="3600" b="1" dirty="0" smtClean="0">
                <a:solidFill>
                  <a:srgbClr val="FFFF00"/>
                </a:solidFill>
                <a:effectLst/>
                <a:latin typeface="Garamond" pitchFamily="18" charset="0"/>
              </a:rPr>
              <a:t>The Kingdom </a:t>
            </a:r>
          </a:p>
          <a:p>
            <a:pPr algn="l">
              <a:spcBef>
                <a:spcPts val="600"/>
              </a:spcBef>
              <a:buSzPct val="125000"/>
              <a:defRPr/>
            </a:pPr>
            <a:r>
              <a:rPr lang="en-US" b="1" dirty="0" smtClean="0">
                <a:effectLst/>
                <a:latin typeface="Garamond" pitchFamily="18" charset="0"/>
              </a:rPr>
              <a:t>What was Jesus’ intention behind His command to pray “…Thy Kingdom come</a:t>
            </a:r>
            <a:r>
              <a:rPr lang="en-US" sz="4000" b="1" dirty="0" smtClean="0">
                <a:effectLst/>
                <a:latin typeface="Garamond" pitchFamily="18" charset="0"/>
              </a:rPr>
              <a:t>?</a:t>
            </a:r>
            <a:r>
              <a:rPr lang="en-US" b="1" dirty="0" smtClean="0">
                <a:effectLst/>
                <a:latin typeface="Garamond" pitchFamily="18" charset="0"/>
              </a:rPr>
              <a:t>”</a:t>
            </a:r>
          </a:p>
          <a:p>
            <a:pPr algn="l">
              <a:spcBef>
                <a:spcPts val="1200"/>
              </a:spcBef>
              <a:buSzPct val="125000"/>
              <a:defRPr/>
            </a:pPr>
            <a:r>
              <a:rPr lang="en-US" b="1" u="sng" dirty="0" smtClean="0">
                <a:solidFill>
                  <a:srgbClr val="00FFFF"/>
                </a:solidFill>
                <a:effectLst/>
                <a:latin typeface="Garamond" pitchFamily="18" charset="0"/>
              </a:rPr>
              <a:t>A Liberal View of Luke 17:20-21</a:t>
            </a:r>
            <a:r>
              <a:rPr lang="en-US" b="1" dirty="0" smtClean="0">
                <a:solidFill>
                  <a:srgbClr val="00FFFF"/>
                </a:solidFill>
                <a:effectLst/>
                <a:latin typeface="Garamond" pitchFamily="18" charset="0"/>
              </a:rPr>
              <a:t> </a:t>
            </a:r>
          </a:p>
          <a:p>
            <a:pPr marL="571500" indent="-571500" algn="l">
              <a:spcBef>
                <a:spcPts val="3000"/>
              </a:spcBef>
              <a:buSzPct val="125000"/>
              <a:buFont typeface="Arial" pitchFamily="34" charset="0"/>
              <a:buChar char="•"/>
              <a:defRPr/>
            </a:pPr>
            <a:endParaRPr lang="en-US" b="1" dirty="0" smtClean="0">
              <a:effectLst/>
              <a:latin typeface="Garamond" pitchFamily="18" charset="0"/>
            </a:endParaRPr>
          </a:p>
          <a:p>
            <a:pPr marL="571500" indent="-571500" algn="l">
              <a:spcBef>
                <a:spcPts val="3000"/>
              </a:spcBef>
              <a:buSzPct val="125000"/>
              <a:buFont typeface="Arial" pitchFamily="34" charset="0"/>
              <a:buChar char="•"/>
              <a:defRPr/>
            </a:pPr>
            <a:endParaRPr lang="en-US" dirty="0">
              <a:effectLst/>
              <a:latin typeface="Garamond" pitchFamily="18" charset="0"/>
            </a:endParaRPr>
          </a:p>
        </p:txBody>
      </p:sp>
      <p:sp>
        <p:nvSpPr>
          <p:cNvPr id="4" name="TextBox 3"/>
          <p:cNvSpPr txBox="1"/>
          <p:nvPr/>
        </p:nvSpPr>
        <p:spPr>
          <a:xfrm>
            <a:off x="838200" y="2590800"/>
            <a:ext cx="8305800" cy="4184735"/>
          </a:xfrm>
          <a:prstGeom prst="rect">
            <a:avLst/>
          </a:prstGeom>
          <a:noFill/>
        </p:spPr>
        <p:txBody>
          <a:bodyPr vert="horz" wrap="square" rtlCol="0">
            <a:spAutoFit/>
          </a:bodyPr>
          <a:lstStyle/>
          <a:p>
            <a:pPr marL="579438" marR="0" indent="-579438" algn="l">
              <a:lnSpc>
                <a:spcPct val="115000"/>
              </a:lnSpc>
              <a:spcBef>
                <a:spcPts val="0"/>
              </a:spcBef>
              <a:spcAft>
                <a:spcPts val="1000"/>
              </a:spcAft>
            </a:pPr>
            <a:r>
              <a:rPr lang="en-US" sz="3200" b="1" i="1" dirty="0" smtClean="0">
                <a:solidFill>
                  <a:srgbClr val="00FFFF"/>
                </a:solidFill>
                <a:effectLst/>
              </a:rPr>
              <a:t>20  </a:t>
            </a:r>
            <a:r>
              <a:rPr lang="en-US" sz="3200" b="1" dirty="0" smtClean="0">
                <a:effectLst/>
              </a:rPr>
              <a:t>…[Jesus] was asked by the Pharisees when the kingdom of God would come, He answered them and said, “The kingdom of God does not come with observation;   </a:t>
            </a:r>
          </a:p>
          <a:p>
            <a:pPr marL="579438" marR="0" indent="-579438" algn="l">
              <a:lnSpc>
                <a:spcPct val="115000"/>
              </a:lnSpc>
              <a:spcBef>
                <a:spcPts val="0"/>
              </a:spcBef>
              <a:spcAft>
                <a:spcPts val="1000"/>
              </a:spcAft>
            </a:pPr>
            <a:r>
              <a:rPr lang="en-US" sz="3200" b="1" i="1" u="none" strike="noStrike" dirty="0" smtClean="0">
                <a:solidFill>
                  <a:srgbClr val="00FFFF"/>
                </a:solidFill>
                <a:effectLst/>
              </a:rPr>
              <a:t>21</a:t>
            </a:r>
            <a:r>
              <a:rPr lang="en-US" sz="3200" b="1" u="none" strike="noStrike" dirty="0" smtClean="0">
                <a:effectLst/>
              </a:rPr>
              <a:t>  </a:t>
            </a:r>
            <a:r>
              <a:rPr lang="en-US" sz="3200" b="1" dirty="0" smtClean="0">
                <a:effectLst/>
              </a:rPr>
              <a:t>nor will they say, ‘See here!’ or ‘See there!’ For indeed, </a:t>
            </a:r>
            <a:r>
              <a:rPr lang="en-US" sz="3200" b="1" dirty="0" smtClean="0">
                <a:solidFill>
                  <a:srgbClr val="FFFF00"/>
                </a:solidFill>
                <a:effectLst/>
              </a:rPr>
              <a:t>the kingdom of God is </a:t>
            </a:r>
            <a:r>
              <a:rPr lang="en-US" sz="3200" b="1" u="sng" dirty="0" smtClean="0">
                <a:solidFill>
                  <a:srgbClr val="FFFF00"/>
                </a:solidFill>
                <a:effectLst/>
              </a:rPr>
              <a:t>within</a:t>
            </a:r>
            <a:r>
              <a:rPr lang="en-US" sz="3200" b="1" dirty="0" smtClean="0">
                <a:solidFill>
                  <a:srgbClr val="FFFF00"/>
                </a:solidFill>
                <a:effectLst/>
              </a:rPr>
              <a:t>* you</a:t>
            </a:r>
            <a:r>
              <a:rPr lang="en-US" sz="3200" b="1" dirty="0" smtClean="0">
                <a:effectLst/>
              </a:rPr>
              <a:t>.”</a:t>
            </a:r>
            <a:endParaRPr lang="en-US" sz="3200" b="1" dirty="0">
              <a:effectLst/>
            </a:endParaRPr>
          </a:p>
        </p:txBody>
      </p:sp>
      <p:sp>
        <p:nvSpPr>
          <p:cNvPr id="6" name="TextBox 5"/>
          <p:cNvSpPr txBox="1"/>
          <p:nvPr/>
        </p:nvSpPr>
        <p:spPr>
          <a:xfrm>
            <a:off x="7680960" y="631045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6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729430"/>
          </a:xfrm>
          <a:prstGeom prst="rect">
            <a:avLst/>
          </a:prstGeom>
          <a:noFill/>
        </p:spPr>
        <p:txBody>
          <a:bodyPr vert="horz" wrap="square" rtlCol="0">
            <a:spAutoFit/>
          </a:bodyPr>
          <a:lstStyle/>
          <a:p>
            <a:pPr marR="0">
              <a:lnSpc>
                <a:spcPct val="115000"/>
              </a:lnSpc>
              <a:spcBef>
                <a:spcPts val="0"/>
              </a:spcBef>
              <a:spcAft>
                <a:spcPts val="1000"/>
              </a:spcAft>
            </a:pPr>
            <a:r>
              <a:rPr lang="en-US" sz="3600" b="1" dirty="0">
                <a:solidFill>
                  <a:srgbClr val="FFFF00"/>
                </a:solidFill>
              </a:rPr>
              <a:t>Kingdoms in </a:t>
            </a:r>
            <a:r>
              <a:rPr lang="en-US" sz="3600" b="1" dirty="0" smtClean="0">
                <a:solidFill>
                  <a:srgbClr val="FFFF00"/>
                </a:solidFill>
              </a:rPr>
              <a:t>Conflict </a:t>
            </a:r>
            <a:endParaRPr lang="en-US" sz="3600" b="1" dirty="0">
              <a:solidFill>
                <a:srgbClr val="FFFF00"/>
              </a:solidFill>
              <a:effectLst/>
            </a:endParaRPr>
          </a:p>
        </p:txBody>
      </p:sp>
      <p:sp>
        <p:nvSpPr>
          <p:cNvPr id="5" name="TextBox 4"/>
          <p:cNvSpPr txBox="1"/>
          <p:nvPr/>
        </p:nvSpPr>
        <p:spPr>
          <a:xfrm>
            <a:off x="304800" y="990600"/>
            <a:ext cx="8503920" cy="5020862"/>
          </a:xfrm>
          <a:prstGeom prst="rect">
            <a:avLst/>
          </a:prstGeom>
          <a:noFill/>
        </p:spPr>
        <p:txBody>
          <a:bodyPr vert="horz" wrap="square" rtlCol="0">
            <a:spAutoFit/>
          </a:bodyPr>
          <a:lstStyle/>
          <a:p>
            <a:pPr marL="0" marR="0" algn="l">
              <a:lnSpc>
                <a:spcPct val="115000"/>
              </a:lnSpc>
              <a:spcBef>
                <a:spcPts val="0"/>
              </a:spcBef>
              <a:spcAft>
                <a:spcPts val="1000"/>
              </a:spcAft>
            </a:pPr>
            <a:r>
              <a:rPr lang="en-US" sz="3600" b="1" dirty="0" smtClean="0"/>
              <a:t>Only </a:t>
            </a:r>
            <a:r>
              <a:rPr lang="en-US" sz="3600" b="1" dirty="0"/>
              <a:t>one of </a:t>
            </a:r>
            <a:r>
              <a:rPr lang="en-US" sz="3600" b="1" dirty="0" smtClean="0"/>
              <a:t>the two kingdoms in conflict </a:t>
            </a:r>
            <a:r>
              <a:rPr lang="en-US" sz="3600" b="1" dirty="0"/>
              <a:t>will come out on </a:t>
            </a:r>
            <a:r>
              <a:rPr lang="en-US" sz="3600" b="1" dirty="0" smtClean="0"/>
              <a:t>top, as follows:</a:t>
            </a:r>
          </a:p>
          <a:p>
            <a:pPr marL="0" marR="0" algn="l">
              <a:lnSpc>
                <a:spcPct val="115000"/>
              </a:lnSpc>
              <a:spcBef>
                <a:spcPts val="0"/>
              </a:spcBef>
              <a:spcAft>
                <a:spcPts val="1000"/>
              </a:spcAft>
            </a:pPr>
            <a:r>
              <a:rPr lang="en-US" sz="3200" b="1" i="1" u="sng" dirty="0" smtClean="0">
                <a:solidFill>
                  <a:srgbClr val="00FFFF"/>
                </a:solidFill>
              </a:rPr>
              <a:t>Revelation </a:t>
            </a:r>
            <a:r>
              <a:rPr lang="en-US" sz="3200" b="1" i="1" u="sng" dirty="0">
                <a:solidFill>
                  <a:srgbClr val="00FFFF"/>
                </a:solidFill>
              </a:rPr>
              <a:t>11:15 (ESV)</a:t>
            </a:r>
            <a:r>
              <a:rPr lang="en-US" sz="3200" b="1" i="1" dirty="0">
                <a:solidFill>
                  <a:srgbClr val="00FFFF"/>
                </a:solidFill>
              </a:rPr>
              <a:t>  </a:t>
            </a:r>
            <a:endParaRPr lang="en-US" sz="3200" b="1" i="1" dirty="0" smtClean="0">
              <a:solidFill>
                <a:srgbClr val="00FFFF"/>
              </a:solidFill>
            </a:endParaRPr>
          </a:p>
          <a:p>
            <a:pPr marL="457200" marR="0" algn="l">
              <a:lnSpc>
                <a:spcPct val="115000"/>
              </a:lnSpc>
              <a:spcBef>
                <a:spcPts val="0"/>
              </a:spcBef>
              <a:spcAft>
                <a:spcPts val="1000"/>
              </a:spcAft>
            </a:pPr>
            <a:r>
              <a:rPr lang="en-US" sz="3200" b="1" dirty="0" smtClean="0"/>
              <a:t>Then </a:t>
            </a:r>
            <a:r>
              <a:rPr lang="en-US" sz="3200" b="1" dirty="0"/>
              <a:t>the seventh angel blew his trumpet, and there were loud voices in heaven, saying, “The </a:t>
            </a:r>
            <a:r>
              <a:rPr lang="en-US" sz="3200" b="1" dirty="0">
                <a:solidFill>
                  <a:srgbClr val="FFFF00"/>
                </a:solidFill>
              </a:rPr>
              <a:t>kingdom of the world </a:t>
            </a:r>
            <a:r>
              <a:rPr lang="en-US" sz="3200" b="1" dirty="0"/>
              <a:t>has become the </a:t>
            </a:r>
            <a:r>
              <a:rPr lang="en-US" sz="3200" b="1" dirty="0">
                <a:solidFill>
                  <a:srgbClr val="FFFF00"/>
                </a:solidFill>
              </a:rPr>
              <a:t>kingdom of our Lord and of his Christ</a:t>
            </a:r>
            <a:r>
              <a:rPr lang="en-US" sz="3200" b="1" dirty="0"/>
              <a:t>, and he shall reign </a:t>
            </a:r>
            <a:r>
              <a:rPr lang="en-US" sz="3200" b="1" dirty="0" smtClean="0"/>
              <a:t>forever….” </a:t>
            </a:r>
            <a:endParaRPr lang="en-US" sz="3200" b="1" dirty="0">
              <a:effectLst/>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3</a:t>
            </a:r>
            <a:endParaRPr lang="en-US" sz="2400" b="1" dirty="0">
              <a:effectLst/>
            </a:endParaRPr>
          </a:p>
        </p:txBody>
      </p:sp>
    </p:spTree>
    <p:extLst>
      <p:ext uri="{BB962C8B-B14F-4D97-AF65-F5344CB8AC3E}">
        <p14:creationId xmlns:p14="http://schemas.microsoft.com/office/powerpoint/2010/main" val="30513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990600"/>
            <a:ext cx="8686800" cy="2436564"/>
          </a:xfrm>
          <a:prstGeom prst="rect">
            <a:avLst/>
          </a:prstGeom>
          <a:noFill/>
        </p:spPr>
        <p:txBody>
          <a:bodyPr vert="horz" wrap="square" rtlCol="0">
            <a:spAutoFit/>
          </a:bodyPr>
          <a:lstStyle/>
          <a:p>
            <a:pPr marL="571500" indent="-571500" algn="l">
              <a:spcBef>
                <a:spcPts val="0"/>
              </a:spcBef>
              <a:spcAft>
                <a:spcPts val="1000"/>
              </a:spcAft>
              <a:buClr>
                <a:srgbClr val="00FFFF"/>
              </a:buClr>
              <a:buFont typeface="Arial" pitchFamily="34" charset="0"/>
              <a:buChar char="•"/>
            </a:pPr>
            <a:r>
              <a:rPr lang="en-US" sz="3600" b="1" dirty="0" smtClean="0"/>
              <a:t>What </a:t>
            </a:r>
            <a:r>
              <a:rPr lang="en-US" sz="3600" b="1" dirty="0"/>
              <a:t>is the origin of </a:t>
            </a:r>
            <a:r>
              <a:rPr lang="en-US" sz="3600" b="1" dirty="0" smtClean="0"/>
              <a:t>the </a:t>
            </a:r>
            <a:r>
              <a:rPr lang="en-US" sz="3600" b="1" dirty="0"/>
              <a:t>great conflict between these two kingdoms? </a:t>
            </a:r>
            <a:endParaRPr lang="en-US" sz="3600" b="1" dirty="0" smtClean="0"/>
          </a:p>
          <a:p>
            <a:pPr marL="571500" indent="-571500" algn="l">
              <a:spcBef>
                <a:spcPts val="0"/>
              </a:spcBef>
              <a:spcAft>
                <a:spcPts val="1000"/>
              </a:spcAft>
              <a:buClr>
                <a:srgbClr val="00FFFF"/>
              </a:buClr>
              <a:buFont typeface="Arial" pitchFamily="34" charset="0"/>
              <a:buChar char="•"/>
            </a:pPr>
            <a:r>
              <a:rPr lang="en-US" sz="3600" b="1" dirty="0" smtClean="0"/>
              <a:t>It is found in Genesis 3:15 when God pronounces judgment upon the Serpent.</a:t>
            </a:r>
            <a:endParaRPr lang="en-US" sz="3600" dirty="0"/>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3</a:t>
            </a:r>
            <a:endParaRPr lang="en-US" sz="2400" b="1" dirty="0">
              <a:effectLst/>
            </a:endParaRPr>
          </a:p>
        </p:txBody>
      </p:sp>
      <p:sp>
        <p:nvSpPr>
          <p:cNvPr id="7" name="TextBox 6"/>
          <p:cNvSpPr txBox="1"/>
          <p:nvPr/>
        </p:nvSpPr>
        <p:spPr>
          <a:xfrm>
            <a:off x="762000" y="3538478"/>
            <a:ext cx="8229600" cy="2062103"/>
          </a:xfrm>
          <a:prstGeom prst="rect">
            <a:avLst/>
          </a:prstGeom>
          <a:noFill/>
        </p:spPr>
        <p:txBody>
          <a:bodyPr vert="horz" wrap="square" rtlCol="0">
            <a:spAutoFit/>
          </a:bodyPr>
          <a:lstStyle/>
          <a:p>
            <a:pPr marL="0" marR="0" algn="l">
              <a:spcBef>
                <a:spcPts val="0"/>
              </a:spcBef>
              <a:spcAft>
                <a:spcPts val="1000"/>
              </a:spcAft>
            </a:pPr>
            <a:r>
              <a:rPr lang="en-US" sz="3200" b="1" i="1" u="sng" dirty="0" smtClean="0">
                <a:solidFill>
                  <a:srgbClr val="00FFFF"/>
                </a:solidFill>
                <a:effectLst/>
              </a:rPr>
              <a:t>Genesis 3:15 (NKJV)</a:t>
            </a:r>
            <a:r>
              <a:rPr lang="en-US" sz="3200" b="1" dirty="0" smtClean="0">
                <a:effectLst/>
              </a:rPr>
              <a:t>  And I will put enmity Between you and the woman, And between your seed and her Seed;  He shall bruise your head, And you shall bruise His heel.” </a:t>
            </a:r>
            <a:endParaRPr lang="en-US" sz="3200" b="1" dirty="0">
              <a:effectLst/>
            </a:endParaRPr>
          </a:p>
        </p:txBody>
      </p:sp>
    </p:spTree>
    <p:extLst>
      <p:ext uri="{BB962C8B-B14F-4D97-AF65-F5344CB8AC3E}">
        <p14:creationId xmlns:p14="http://schemas.microsoft.com/office/powerpoint/2010/main" val="10555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5278368"/>
          </a:xfrm>
          <a:prstGeom prst="rect">
            <a:avLst/>
          </a:prstGeom>
          <a:noFill/>
        </p:spPr>
        <p:txBody>
          <a:bodyPr vert="horz" wrap="square" rtlCol="0">
            <a:spAutoFit/>
          </a:bodyPr>
          <a:lstStyle/>
          <a:p>
            <a:pPr algn="l"/>
            <a:r>
              <a:rPr lang="en-US" sz="3600" b="1" dirty="0" smtClean="0">
                <a:solidFill>
                  <a:srgbClr val="00FFFF"/>
                </a:solidFill>
              </a:rPr>
              <a:t>Three </a:t>
            </a:r>
            <a:r>
              <a:rPr lang="en-US" sz="3600" b="1" dirty="0">
                <a:solidFill>
                  <a:srgbClr val="00FFFF"/>
                </a:solidFill>
              </a:rPr>
              <a:t>predictive </a:t>
            </a:r>
            <a:r>
              <a:rPr lang="en-US" sz="3600" b="1" dirty="0" smtClean="0">
                <a:solidFill>
                  <a:srgbClr val="00FFFF"/>
                </a:solidFill>
              </a:rPr>
              <a:t>parts in Genesis 3:15: </a:t>
            </a:r>
            <a:endParaRPr lang="en-US" sz="3600" dirty="0">
              <a:solidFill>
                <a:srgbClr val="00FFFF"/>
              </a:solidFill>
            </a:endParaRPr>
          </a:p>
          <a:p>
            <a:pPr marL="517525" indent="-517525" algn="l">
              <a:spcBef>
                <a:spcPts val="1800"/>
              </a:spcBef>
              <a:buClr>
                <a:srgbClr val="00FFFF"/>
              </a:buClr>
              <a:buFont typeface="+mj-lt"/>
              <a:buAutoNum type="arabicPeriod"/>
            </a:pPr>
            <a:r>
              <a:rPr lang="en-US" sz="3200" b="1" dirty="0" smtClean="0"/>
              <a:t>There is to be enmity </a:t>
            </a:r>
            <a:r>
              <a:rPr lang="en-US" sz="3200" b="1" dirty="0"/>
              <a:t>between the Serpent and the woman (3:15a). </a:t>
            </a:r>
            <a:endParaRPr lang="en-US" sz="3200" dirty="0"/>
          </a:p>
          <a:p>
            <a:pPr marL="517525" indent="-517525" algn="l">
              <a:spcBef>
                <a:spcPts val="1800"/>
              </a:spcBef>
              <a:buClr>
                <a:srgbClr val="00FFFF"/>
              </a:buClr>
              <a:buFont typeface="+mj-lt"/>
              <a:buAutoNum type="arabicPeriod"/>
            </a:pPr>
            <a:r>
              <a:rPr lang="en-US" sz="3200" b="1" dirty="0" smtClean="0"/>
              <a:t>There is to be enmity </a:t>
            </a:r>
            <a:r>
              <a:rPr lang="en-US" sz="3200" b="1" dirty="0"/>
              <a:t>between the “seed of the Serpent” and the “s(S)</a:t>
            </a:r>
            <a:r>
              <a:rPr lang="en-US" sz="3200" b="1" dirty="0" err="1"/>
              <a:t>eed</a:t>
            </a:r>
            <a:r>
              <a:rPr lang="en-US" sz="3200" b="1" dirty="0"/>
              <a:t> of the woman” (3:15b), </a:t>
            </a:r>
            <a:endParaRPr lang="en-US" sz="3200" dirty="0"/>
          </a:p>
          <a:p>
            <a:pPr marL="517525" indent="-517525" algn="l">
              <a:spcBef>
                <a:spcPts val="1800"/>
              </a:spcBef>
              <a:buClr>
                <a:srgbClr val="00FFFF"/>
              </a:buClr>
              <a:buFont typeface="+mj-lt"/>
              <a:buAutoNum type="arabicPeriod"/>
            </a:pPr>
            <a:r>
              <a:rPr lang="en-US" sz="3200" b="1" dirty="0" smtClean="0"/>
              <a:t>The Serpent will bruise </a:t>
            </a:r>
            <a:r>
              <a:rPr lang="en-US" sz="3200" b="1" dirty="0"/>
              <a:t>the “heel” of the </a:t>
            </a:r>
            <a:r>
              <a:rPr lang="en-US" sz="3200" b="1" dirty="0" smtClean="0"/>
              <a:t>Seed</a:t>
            </a:r>
            <a:r>
              <a:rPr lang="en-US" sz="3200" b="1" dirty="0"/>
              <a:t>, but the Seed </a:t>
            </a:r>
            <a:r>
              <a:rPr lang="en-US" sz="3200" b="1" dirty="0" smtClean="0"/>
              <a:t>bruises </a:t>
            </a:r>
            <a:r>
              <a:rPr lang="en-US" sz="3200" b="1" dirty="0"/>
              <a:t>the “head” of the serpent (3:15c). </a:t>
            </a:r>
            <a:endParaRPr lang="en-US" sz="3200" dirty="0"/>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3</a:t>
            </a:r>
            <a:endParaRPr lang="en-US" sz="2400" b="1" dirty="0">
              <a:effectLst/>
            </a:endParaRPr>
          </a:p>
        </p:txBody>
      </p:sp>
    </p:spTree>
    <p:extLst>
      <p:ext uri="{BB962C8B-B14F-4D97-AF65-F5344CB8AC3E}">
        <p14:creationId xmlns:p14="http://schemas.microsoft.com/office/powerpoint/2010/main" val="7403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610600" cy="5709255"/>
          </a:xfrm>
          <a:prstGeom prst="rect">
            <a:avLst/>
          </a:prstGeom>
          <a:noFill/>
        </p:spPr>
        <p:txBody>
          <a:bodyPr vert="horz" wrap="square" rtlCol="0">
            <a:spAutoFit/>
          </a:bodyPr>
          <a:lstStyle/>
          <a:p>
            <a:pPr algn="l"/>
            <a:r>
              <a:rPr lang="en-US" sz="3200" b="1" dirty="0">
                <a:solidFill>
                  <a:srgbClr val="00FFFF"/>
                </a:solidFill>
              </a:rPr>
              <a:t>Enmity between </a:t>
            </a:r>
            <a:r>
              <a:rPr lang="en-US" sz="3200" b="1" dirty="0" smtClean="0">
                <a:solidFill>
                  <a:srgbClr val="00FFFF"/>
                </a:solidFill>
              </a:rPr>
              <a:t>Serpent &amp; Woman </a:t>
            </a:r>
            <a:r>
              <a:rPr lang="en-US" sz="3200" b="1" i="1" u="sng" dirty="0" smtClean="0">
                <a:solidFill>
                  <a:srgbClr val="00FFFF"/>
                </a:solidFill>
              </a:rPr>
              <a:t>Gen. 3:15a</a:t>
            </a:r>
            <a:r>
              <a:rPr lang="en-US" sz="3200" b="1" i="1" dirty="0" smtClean="0">
                <a:solidFill>
                  <a:srgbClr val="00FFFF"/>
                </a:solidFill>
              </a:rPr>
              <a:t> -</a:t>
            </a:r>
            <a:endParaRPr lang="en-US" sz="3200" dirty="0">
              <a:solidFill>
                <a:srgbClr val="00FFFF"/>
              </a:solidFill>
            </a:endParaRPr>
          </a:p>
          <a:p>
            <a:pPr marL="457200" indent="-457200" algn="l">
              <a:spcBef>
                <a:spcPts val="1800"/>
              </a:spcBef>
              <a:buClr>
                <a:srgbClr val="00FFFF"/>
              </a:buClr>
              <a:buFont typeface="+mj-lt"/>
              <a:buAutoNum type="arabicPeriod"/>
            </a:pPr>
            <a:r>
              <a:rPr lang="en-US" sz="3200" b="1" dirty="0" smtClean="0"/>
              <a:t>The woman is Eve and the Serpent is Satan (Rev. 12:9).</a:t>
            </a:r>
            <a:endParaRPr lang="en-US" sz="3200" dirty="0"/>
          </a:p>
          <a:p>
            <a:pPr marL="457200" indent="-457200" algn="l">
              <a:spcBef>
                <a:spcPts val="1800"/>
              </a:spcBef>
              <a:buClr>
                <a:srgbClr val="00FFFF"/>
              </a:buClr>
              <a:buFont typeface="+mj-lt"/>
              <a:buAutoNum type="arabicPeriod"/>
            </a:pPr>
            <a:r>
              <a:rPr lang="en-US" sz="3200" b="1" dirty="0" smtClean="0"/>
              <a:t>Since Eve is the “mother of all living” (Gen. 3:20) she is symbolic of mankind. Therefore, we can conclude that there will be future enmity between Satan and mankind.</a:t>
            </a:r>
          </a:p>
          <a:p>
            <a:pPr marL="457200" indent="-457200" algn="l">
              <a:spcBef>
                <a:spcPts val="1800"/>
              </a:spcBef>
              <a:buClr>
                <a:srgbClr val="00FFFF"/>
              </a:buClr>
              <a:buFont typeface="+mj-lt"/>
              <a:buAutoNum type="arabicPeriod"/>
            </a:pPr>
            <a:r>
              <a:rPr lang="en-US" sz="3200" b="1" dirty="0" smtClean="0"/>
              <a:t>In fact, because of Satan, war and violence are guaranteed until Jesus comes to reign as King (</a:t>
            </a:r>
            <a:r>
              <a:rPr lang="en-US" sz="3200" b="1" dirty="0" err="1" smtClean="0"/>
              <a:t>Eze</a:t>
            </a:r>
            <a:r>
              <a:rPr lang="en-US" sz="3200" b="1" dirty="0" smtClean="0"/>
              <a:t>. 28:16; Rev. 20:1-10; Isa. 2:2-4). </a:t>
            </a: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3</a:t>
            </a:r>
            <a:endParaRPr lang="en-US" sz="2400" b="1" dirty="0">
              <a:effectLst/>
            </a:endParaRPr>
          </a:p>
        </p:txBody>
      </p:sp>
    </p:spTree>
    <p:extLst>
      <p:ext uri="{BB962C8B-B14F-4D97-AF65-F5344CB8AC3E}">
        <p14:creationId xmlns:p14="http://schemas.microsoft.com/office/powerpoint/2010/main" val="20552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1200329"/>
          </a:xfrm>
          <a:prstGeom prst="rect">
            <a:avLst/>
          </a:prstGeom>
          <a:noFill/>
        </p:spPr>
        <p:txBody>
          <a:bodyPr vert="horz" wrap="square" rtlCol="0">
            <a:spAutoFit/>
          </a:bodyPr>
          <a:lstStyle/>
          <a:p>
            <a:pPr algn="l"/>
            <a:r>
              <a:rPr lang="en-US" sz="3600" b="1" dirty="0">
                <a:solidFill>
                  <a:srgbClr val="00FFFF"/>
                </a:solidFill>
              </a:rPr>
              <a:t>Enmity between the “Seed of the Serpent” and the “</a:t>
            </a:r>
            <a:r>
              <a:rPr lang="en-US" sz="3600" b="1" dirty="0" smtClean="0">
                <a:solidFill>
                  <a:srgbClr val="00FFFF"/>
                </a:solidFill>
              </a:rPr>
              <a:t>Seed </a:t>
            </a:r>
            <a:r>
              <a:rPr lang="en-US" sz="3600" b="1" dirty="0">
                <a:solidFill>
                  <a:srgbClr val="00FFFF"/>
                </a:solidFill>
              </a:rPr>
              <a:t>of the Woman</a:t>
            </a:r>
            <a:r>
              <a:rPr lang="en-US" sz="3600" b="1" dirty="0" smtClean="0">
                <a:solidFill>
                  <a:srgbClr val="00FFFF"/>
                </a:solidFill>
              </a:rPr>
              <a:t>” </a:t>
            </a:r>
            <a:r>
              <a:rPr lang="en-US" sz="3600" b="1" i="1" u="sng" dirty="0" smtClean="0">
                <a:solidFill>
                  <a:srgbClr val="00FFFF"/>
                </a:solidFill>
              </a:rPr>
              <a:t>Gen. 3:15b</a:t>
            </a:r>
            <a:r>
              <a:rPr lang="en-US" sz="3600" b="1" i="1" dirty="0" smtClean="0">
                <a:solidFill>
                  <a:srgbClr val="00FFFF"/>
                </a:solidFill>
              </a:rPr>
              <a:t> -</a:t>
            </a:r>
            <a:r>
              <a:rPr lang="en-US" sz="3600" b="1" dirty="0" smtClean="0">
                <a:solidFill>
                  <a:srgbClr val="00FFFF"/>
                </a:solidFill>
              </a:rPr>
              <a:t> </a:t>
            </a: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
        <p:nvSpPr>
          <p:cNvPr id="7" name="TextBox 6"/>
          <p:cNvSpPr txBox="1"/>
          <p:nvPr/>
        </p:nvSpPr>
        <p:spPr>
          <a:xfrm>
            <a:off x="327660" y="2035623"/>
            <a:ext cx="8503920" cy="4493538"/>
          </a:xfrm>
          <a:prstGeom prst="rect">
            <a:avLst/>
          </a:prstGeom>
          <a:noFill/>
        </p:spPr>
        <p:txBody>
          <a:bodyPr vert="horz" wrap="square" rtlCol="0">
            <a:spAutoFit/>
          </a:bodyPr>
          <a:lstStyle/>
          <a:p>
            <a:pPr lvl="0" algn="l"/>
            <a:r>
              <a:rPr lang="en-US" sz="3200" b="1" dirty="0" smtClean="0">
                <a:solidFill>
                  <a:srgbClr val="FFFF00"/>
                </a:solidFill>
              </a:rPr>
              <a:t>Who </a:t>
            </a:r>
            <a:r>
              <a:rPr lang="en-US" sz="3200" b="1" dirty="0">
                <a:solidFill>
                  <a:srgbClr val="FFFF00"/>
                </a:solidFill>
              </a:rPr>
              <a:t>is the “seed” of the serpent? </a:t>
            </a:r>
            <a:endParaRPr lang="en-US" sz="3200" dirty="0">
              <a:solidFill>
                <a:srgbClr val="FFFF00"/>
              </a:solidFill>
            </a:endParaRPr>
          </a:p>
          <a:p>
            <a:pPr marL="622300" lvl="1" indent="-514350" algn="l">
              <a:spcBef>
                <a:spcPts val="1200"/>
              </a:spcBef>
              <a:buClr>
                <a:srgbClr val="00FFFF"/>
              </a:buClr>
              <a:buFont typeface="+mj-lt"/>
              <a:buAutoNum type="alphaLcParenR"/>
            </a:pPr>
            <a:r>
              <a:rPr lang="en-US" sz="3200" b="1" dirty="0"/>
              <a:t>“children of darkness” – all </a:t>
            </a:r>
            <a:r>
              <a:rPr lang="en-US" sz="3200" b="1" dirty="0" smtClean="0"/>
              <a:t>who </a:t>
            </a:r>
            <a:r>
              <a:rPr lang="en-US" sz="3200" b="1" dirty="0"/>
              <a:t>choose to follow Satan (Eph. 5:8) </a:t>
            </a:r>
            <a:endParaRPr lang="en-US" sz="3200" dirty="0"/>
          </a:p>
          <a:p>
            <a:pPr marL="622300" lvl="1" indent="-514350" algn="l">
              <a:spcBef>
                <a:spcPts val="1200"/>
              </a:spcBef>
              <a:buClr>
                <a:srgbClr val="00FFFF"/>
              </a:buClr>
              <a:buFont typeface="+mj-lt"/>
              <a:buAutoNum type="alphaLcParenR"/>
            </a:pPr>
            <a:r>
              <a:rPr lang="en-US" sz="3200" b="1" dirty="0"/>
              <a:t>“men of renown” </a:t>
            </a:r>
            <a:r>
              <a:rPr lang="en-US" sz="3200" b="1" dirty="0" smtClean="0"/>
              <a:t>– product </a:t>
            </a:r>
            <a:r>
              <a:rPr lang="en-US" sz="3200" b="1" dirty="0"/>
              <a:t>of angels co-habiting with </a:t>
            </a:r>
            <a:r>
              <a:rPr lang="en-US" sz="3200" b="1" dirty="0" smtClean="0"/>
              <a:t>“daughters </a:t>
            </a:r>
            <a:r>
              <a:rPr lang="en-US" sz="3200" b="1" dirty="0"/>
              <a:t>of men” (Gen. 6:4)</a:t>
            </a:r>
            <a:endParaRPr lang="en-US" sz="3200" dirty="0"/>
          </a:p>
          <a:p>
            <a:pPr marL="622300" lvl="1" indent="-514350" algn="l">
              <a:spcBef>
                <a:spcPts val="1200"/>
              </a:spcBef>
              <a:buClr>
                <a:srgbClr val="00FFFF"/>
              </a:buClr>
              <a:buFont typeface="+mj-lt"/>
              <a:buAutoNum type="alphaLcParenR"/>
            </a:pPr>
            <a:r>
              <a:rPr lang="en-US" sz="3200" b="1" dirty="0"/>
              <a:t>“Anti-Christ” – product of Satan co-habiting with one of Eve’s </a:t>
            </a:r>
            <a:r>
              <a:rPr lang="en-US" sz="3200" b="1" dirty="0" smtClean="0"/>
              <a:t>descendants, a.k.a. “Son of Perdition” </a:t>
            </a:r>
            <a:r>
              <a:rPr lang="en-US" sz="3200" b="1" dirty="0"/>
              <a:t>(2 Thess. 2:3)</a:t>
            </a:r>
            <a:endParaRPr lang="en-US" sz="3200" dirty="0"/>
          </a:p>
        </p:txBody>
      </p:sp>
    </p:spTree>
    <p:extLst>
      <p:ext uri="{BB962C8B-B14F-4D97-AF65-F5344CB8AC3E}">
        <p14:creationId xmlns:p14="http://schemas.microsoft.com/office/powerpoint/2010/main" val="30598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1200329"/>
          </a:xfrm>
          <a:prstGeom prst="rect">
            <a:avLst/>
          </a:prstGeom>
          <a:noFill/>
        </p:spPr>
        <p:txBody>
          <a:bodyPr vert="horz" wrap="square" rtlCol="0">
            <a:spAutoFit/>
          </a:bodyPr>
          <a:lstStyle/>
          <a:p>
            <a:pPr algn="l"/>
            <a:r>
              <a:rPr lang="en-US" sz="3600" b="1" dirty="0">
                <a:solidFill>
                  <a:srgbClr val="00FFFF"/>
                </a:solidFill>
              </a:rPr>
              <a:t>Enmity between the “Seed of the Serpent” and the “</a:t>
            </a:r>
            <a:r>
              <a:rPr lang="en-US" sz="3600" b="1" dirty="0" smtClean="0">
                <a:solidFill>
                  <a:srgbClr val="00FFFF"/>
                </a:solidFill>
              </a:rPr>
              <a:t>Seed </a:t>
            </a:r>
            <a:r>
              <a:rPr lang="en-US" sz="3600" b="1" dirty="0">
                <a:solidFill>
                  <a:srgbClr val="00FFFF"/>
                </a:solidFill>
              </a:rPr>
              <a:t>of the Woman</a:t>
            </a:r>
            <a:r>
              <a:rPr lang="en-US" sz="3600" b="1" dirty="0" smtClean="0">
                <a:solidFill>
                  <a:srgbClr val="00FFFF"/>
                </a:solidFill>
              </a:rPr>
              <a:t>” </a:t>
            </a:r>
            <a:r>
              <a:rPr lang="en-US" sz="3600" b="1" i="1" u="sng" dirty="0" smtClean="0">
                <a:solidFill>
                  <a:srgbClr val="00FFFF"/>
                </a:solidFill>
              </a:rPr>
              <a:t>Gen. 3:15b</a:t>
            </a:r>
            <a:r>
              <a:rPr lang="en-US" sz="3600" b="1" i="1" dirty="0" smtClean="0">
                <a:solidFill>
                  <a:srgbClr val="00FFFF"/>
                </a:solidFill>
              </a:rPr>
              <a:t> -</a:t>
            </a:r>
            <a:r>
              <a:rPr lang="en-US" sz="3600" b="1" dirty="0" smtClean="0">
                <a:solidFill>
                  <a:srgbClr val="00FFFF"/>
                </a:solidFill>
              </a:rPr>
              <a:t> </a:t>
            </a: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
        <p:nvSpPr>
          <p:cNvPr id="7" name="TextBox 6"/>
          <p:cNvSpPr txBox="1"/>
          <p:nvPr/>
        </p:nvSpPr>
        <p:spPr>
          <a:xfrm>
            <a:off x="327660" y="2035623"/>
            <a:ext cx="8503920" cy="4755148"/>
          </a:xfrm>
          <a:prstGeom prst="rect">
            <a:avLst/>
          </a:prstGeom>
          <a:noFill/>
        </p:spPr>
        <p:txBody>
          <a:bodyPr vert="horz" wrap="square" rtlCol="0">
            <a:spAutoFit/>
          </a:bodyPr>
          <a:lstStyle/>
          <a:p>
            <a:pPr lvl="0" algn="l"/>
            <a:r>
              <a:rPr lang="en-US" sz="3200" b="1" dirty="0">
                <a:solidFill>
                  <a:srgbClr val="FFFF00"/>
                </a:solidFill>
              </a:rPr>
              <a:t>Secondly, who is the “seed” of the woman? </a:t>
            </a:r>
            <a:endParaRPr lang="en-US" sz="3200" b="1" dirty="0" smtClean="0">
              <a:solidFill>
                <a:srgbClr val="FFFF00"/>
              </a:solidFill>
            </a:endParaRPr>
          </a:p>
          <a:p>
            <a:pPr marL="746125" lvl="1" indent="-638175" algn="l">
              <a:spcBef>
                <a:spcPts val="600"/>
              </a:spcBef>
              <a:buClr>
                <a:srgbClr val="00FFFF"/>
              </a:buClr>
              <a:buFont typeface="+mj-lt"/>
              <a:buAutoNum type="alphaLcParenR"/>
            </a:pPr>
            <a:r>
              <a:rPr lang="en-US" sz="3200" b="1" dirty="0"/>
              <a:t>“children of the light” </a:t>
            </a:r>
            <a:r>
              <a:rPr lang="en-US" sz="3200" b="1" dirty="0" smtClean="0"/>
              <a:t>–  those who seek to </a:t>
            </a:r>
            <a:r>
              <a:rPr lang="en-US" sz="3200" b="1" dirty="0"/>
              <a:t>follow the true </a:t>
            </a:r>
            <a:r>
              <a:rPr lang="en-US" sz="3200" b="1" dirty="0" smtClean="0"/>
              <a:t>God…</a:t>
            </a:r>
          </a:p>
          <a:p>
            <a:pPr marL="746125" lvl="1" indent="-638175" algn="l">
              <a:spcBef>
                <a:spcPts val="600"/>
              </a:spcBef>
              <a:buClr>
                <a:srgbClr val="00FFFF"/>
              </a:buClr>
              <a:buFont typeface="+mj-lt"/>
              <a:buAutoNum type="alphaLcParenR"/>
            </a:pPr>
            <a:r>
              <a:rPr lang="en-US" sz="3200" b="1" dirty="0" smtClean="0"/>
              <a:t>“</a:t>
            </a:r>
            <a:r>
              <a:rPr lang="en-US" sz="3200" b="1" dirty="0"/>
              <a:t>Jesus Christ” </a:t>
            </a:r>
            <a:r>
              <a:rPr lang="en-US" sz="3200" b="1" dirty="0" smtClean="0"/>
              <a:t>(</a:t>
            </a:r>
            <a:r>
              <a:rPr lang="en-US" sz="3200" b="1" dirty="0"/>
              <a:t>Gen. </a:t>
            </a:r>
            <a:r>
              <a:rPr lang="en-US" sz="3200" b="1" dirty="0" smtClean="0"/>
              <a:t>12:3b; 22:18; </a:t>
            </a:r>
            <a:r>
              <a:rPr lang="en-US" sz="3200" b="1" dirty="0"/>
              <a:t>Gal. </a:t>
            </a:r>
            <a:r>
              <a:rPr lang="en-US" sz="3200" b="1" dirty="0" smtClean="0"/>
              <a:t>3:16)</a:t>
            </a:r>
            <a:endParaRPr lang="en-US" sz="3200" dirty="0"/>
          </a:p>
          <a:p>
            <a:pPr marL="746125" lvl="1" indent="-638175" algn="l">
              <a:spcBef>
                <a:spcPts val="600"/>
              </a:spcBef>
              <a:buClr>
                <a:srgbClr val="00FFFF"/>
              </a:buClr>
              <a:buFont typeface="+mj-lt"/>
              <a:buAutoNum type="alphaLcParenR"/>
            </a:pPr>
            <a:r>
              <a:rPr lang="en-US" sz="3200" b="1" dirty="0" smtClean="0"/>
              <a:t>“</a:t>
            </a:r>
            <a:r>
              <a:rPr lang="en-US" sz="3200" b="1" dirty="0"/>
              <a:t>Israel” </a:t>
            </a:r>
            <a:r>
              <a:rPr lang="en-US" sz="3200" b="1" dirty="0" smtClean="0"/>
              <a:t>– if </a:t>
            </a:r>
            <a:r>
              <a:rPr lang="en-US" sz="3200" b="1" dirty="0"/>
              <a:t>Jesus is the promised </a:t>
            </a:r>
            <a:r>
              <a:rPr lang="en-US" sz="3200" b="1" u="sng" dirty="0"/>
              <a:t>S</a:t>
            </a:r>
            <a:r>
              <a:rPr lang="en-US" sz="3200" b="1" dirty="0"/>
              <a:t>eed by way of Abraham, and His lineage plays a major role in God’s plan to defeat Satan, then the “</a:t>
            </a:r>
            <a:r>
              <a:rPr lang="en-US" sz="3200" b="1" u="sng" dirty="0"/>
              <a:t>s</a:t>
            </a:r>
            <a:r>
              <a:rPr lang="en-US" sz="3200" b="1" dirty="0"/>
              <a:t>eed” of the woman </a:t>
            </a:r>
            <a:r>
              <a:rPr lang="en-US" sz="3200" b="1" dirty="0" smtClean="0"/>
              <a:t>is also symbolic of Israel</a:t>
            </a:r>
            <a:r>
              <a:rPr lang="en-US" sz="3200" b="1" dirty="0"/>
              <a:t>. </a:t>
            </a:r>
            <a:endParaRPr lang="en-US" sz="3200" dirty="0"/>
          </a:p>
        </p:txBody>
      </p:sp>
    </p:spTree>
    <p:extLst>
      <p:ext uri="{BB962C8B-B14F-4D97-AF65-F5344CB8AC3E}">
        <p14:creationId xmlns:p14="http://schemas.microsoft.com/office/powerpoint/2010/main" val="305082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1200329"/>
          </a:xfrm>
          <a:prstGeom prst="rect">
            <a:avLst/>
          </a:prstGeom>
          <a:noFill/>
        </p:spPr>
        <p:txBody>
          <a:bodyPr vert="horz" wrap="square" rtlCol="0">
            <a:spAutoFit/>
          </a:bodyPr>
          <a:lstStyle/>
          <a:p>
            <a:pPr algn="l"/>
            <a:r>
              <a:rPr lang="en-US" sz="3600" b="1" dirty="0">
                <a:solidFill>
                  <a:srgbClr val="00FFFF"/>
                </a:solidFill>
              </a:rPr>
              <a:t>Enmity between the “Seed of the Serpent” and the “</a:t>
            </a:r>
            <a:r>
              <a:rPr lang="en-US" sz="3600" b="1" dirty="0" smtClean="0">
                <a:solidFill>
                  <a:srgbClr val="00FFFF"/>
                </a:solidFill>
              </a:rPr>
              <a:t>Seed </a:t>
            </a:r>
            <a:r>
              <a:rPr lang="en-US" sz="3600" b="1" dirty="0">
                <a:solidFill>
                  <a:srgbClr val="00FFFF"/>
                </a:solidFill>
              </a:rPr>
              <a:t>of the Woman</a:t>
            </a:r>
            <a:r>
              <a:rPr lang="en-US" sz="3600" b="1" dirty="0" smtClean="0">
                <a:solidFill>
                  <a:srgbClr val="00FFFF"/>
                </a:solidFill>
              </a:rPr>
              <a:t>” </a:t>
            </a:r>
            <a:r>
              <a:rPr lang="en-US" sz="3600" b="1" i="1" u="sng" dirty="0" smtClean="0">
                <a:solidFill>
                  <a:srgbClr val="00FFFF"/>
                </a:solidFill>
              </a:rPr>
              <a:t>Gen. 3:15b</a:t>
            </a:r>
            <a:r>
              <a:rPr lang="en-US" sz="3600" b="1" i="1" dirty="0" smtClean="0">
                <a:solidFill>
                  <a:srgbClr val="00FFFF"/>
                </a:solidFill>
              </a:rPr>
              <a:t> -</a:t>
            </a:r>
            <a:r>
              <a:rPr lang="en-US" sz="3600" b="1" dirty="0" smtClean="0">
                <a:solidFill>
                  <a:srgbClr val="00FFFF"/>
                </a:solidFill>
              </a:rPr>
              <a:t> </a:t>
            </a:r>
          </a:p>
        </p:txBody>
      </p:sp>
      <p:sp>
        <p:nvSpPr>
          <p:cNvPr id="2" name="Text Box 2"/>
          <p:cNvSpPr txBox="1">
            <a:spLocks noChangeArrowheads="1"/>
          </p:cNvSpPr>
          <p:nvPr/>
        </p:nvSpPr>
        <p:spPr bwMode="auto">
          <a:xfrm>
            <a:off x="127795" y="3867150"/>
            <a:ext cx="354012" cy="299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ISRAEL</a:t>
            </a:r>
            <a:endParaRPr kumimoji="0" lang="en-US" sz="3000" b="0" i="0" u="none" strike="noStrike" cap="none" normalizeH="0" baseline="0" dirty="0" smtClean="0">
              <a:ln>
                <a:noFill/>
              </a:ln>
              <a:solidFill>
                <a:srgbClr val="FFFF00"/>
              </a:solidFill>
              <a:effectLst/>
              <a:latin typeface="Garamond" pitchFamily="18" charset="0"/>
            </a:endParaRPr>
          </a:p>
        </p:txBody>
      </p:sp>
      <p:sp>
        <p:nvSpPr>
          <p:cNvPr id="3" name="Rectangle 1"/>
          <p:cNvSpPr>
            <a:spLocks noChangeArrowheads="1"/>
          </p:cNvSpPr>
          <p:nvPr/>
        </p:nvSpPr>
        <p:spPr bwMode="auto">
          <a:xfrm>
            <a:off x="331788" y="57150"/>
            <a:ext cx="5359400" cy="1360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3"/>
          <p:cNvSpPr>
            <a:spLocks noChangeArrowheads="1"/>
          </p:cNvSpPr>
          <p:nvPr/>
        </p:nvSpPr>
        <p:spPr bwMode="auto">
          <a:xfrm>
            <a:off x="381000" y="2133600"/>
            <a:ext cx="8686800"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sng" algn="ctr">
                <a:solidFill>
                  <a:srgbClr val="FF99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14350" algn="l"/>
              </a:tabLst>
            </a:pPr>
            <a:r>
              <a:rPr lang="en-US" sz="2800" b="1" dirty="0" err="1" smtClean="0">
                <a:solidFill>
                  <a:srgbClr val="FFFF00"/>
                </a:solidFill>
                <a:ea typeface="Times New Roman" pitchFamily="18" charset="0"/>
                <a:cs typeface="Times New Roman" pitchFamily="18" charset="0"/>
              </a:rPr>
              <a:t>Luk</a:t>
            </a:r>
            <a:r>
              <a:rPr kumimoji="0" lang="en-US" sz="2800" b="1" i="0" u="none" strike="noStrike" cap="none" normalizeH="0" baseline="0" dirty="0" smtClean="0">
                <a:ln>
                  <a:noFill/>
                </a:ln>
                <a:solidFill>
                  <a:srgbClr val="FFFF00"/>
                </a:solidFill>
                <a:effectLst/>
                <a:latin typeface="Garamond" pitchFamily="18" charset="0"/>
                <a:ea typeface="Times New Roman" pitchFamily="18" charset="0"/>
                <a:cs typeface="Times New Roman" pitchFamily="18" charset="0"/>
              </a:rPr>
              <a:t> 3 - Jesus is</a:t>
            </a:r>
            <a:r>
              <a:rPr kumimoji="0" lang="en-US" sz="2800" b="1" i="0" u="none" strike="noStrike" cap="none" normalizeH="0" dirty="0" smtClean="0">
                <a:ln>
                  <a:noFill/>
                </a:ln>
                <a:solidFill>
                  <a:srgbClr val="FFFF00"/>
                </a:solidFill>
                <a:effectLst/>
                <a:latin typeface="Garamond" pitchFamily="18" charset="0"/>
                <a:ea typeface="Times New Roman" pitchFamily="18" charset="0"/>
                <a:cs typeface="Times New Roman" pitchFamily="18" charset="0"/>
              </a:rPr>
              <a:t> the </a:t>
            </a:r>
            <a:r>
              <a:rPr kumimoji="0" lang="en-US" sz="2800" b="1" i="0" u="none" strike="noStrike" cap="none" normalizeH="0" baseline="0" dirty="0" smtClean="0">
                <a:ln>
                  <a:noFill/>
                </a:ln>
                <a:solidFill>
                  <a:srgbClr val="FFFF00"/>
                </a:solidFill>
                <a:effectLst/>
                <a:latin typeface="Garamond" pitchFamily="18" charset="0"/>
                <a:ea typeface="Times New Roman" pitchFamily="18" charset="0"/>
                <a:cs typeface="Times New Roman" pitchFamily="18" charset="0"/>
              </a:rPr>
              <a:t>Seed of the woman </a:t>
            </a:r>
            <a:r>
              <a:rPr kumimoji="0" lang="en-US" sz="2800" b="1" i="1" u="none" strike="noStrike" cap="none" normalizeH="0" baseline="0" dirty="0" smtClean="0">
                <a:ln>
                  <a:noFill/>
                </a:ln>
                <a:solidFill>
                  <a:srgbClr val="FFFF00"/>
                </a:solidFill>
                <a:effectLst/>
                <a:latin typeface="Garamond" pitchFamily="18" charset="0"/>
                <a:ea typeface="Times New Roman" pitchFamily="18" charset="0"/>
                <a:cs typeface="Times New Roman" pitchFamily="18" charset="0"/>
              </a:rPr>
              <a:t>by way </a:t>
            </a:r>
            <a:r>
              <a:rPr kumimoji="0" lang="en-US" sz="2800" b="1" i="0" u="none" strike="noStrike" cap="none" normalizeH="0" baseline="0" dirty="0" smtClean="0">
                <a:ln>
                  <a:noFill/>
                </a:ln>
                <a:solidFill>
                  <a:srgbClr val="FFFF00"/>
                </a:solidFill>
                <a:effectLst/>
                <a:latin typeface="Garamond" pitchFamily="18" charset="0"/>
                <a:ea typeface="Times New Roman" pitchFamily="18" charset="0"/>
                <a:cs typeface="Times New Roman" pitchFamily="18" charset="0"/>
              </a:rPr>
              <a:t>of Israel:</a:t>
            </a:r>
            <a:endParaRPr kumimoji="0" lang="en-US" sz="2800" b="0" i="0" u="none" strike="noStrike" cap="none" normalizeH="0" baseline="0" dirty="0" smtClean="0">
              <a:ln>
                <a:noFill/>
              </a:ln>
              <a:solidFill>
                <a:srgbClr val="FFFF00"/>
              </a:solidFill>
              <a:effectLst/>
              <a:latin typeface="Garamond" pitchFamily="18" charset="0"/>
            </a:endParaRPr>
          </a:p>
          <a:p>
            <a:pPr marL="350838" marR="0" lvl="0" indent="-350838" algn="l"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Adam through Eve, </a:t>
            </a:r>
            <a:endParaRPr kumimoji="0" lang="en-US" sz="2800" b="0" i="0" u="none" strike="noStrike" cap="none" normalizeH="0" baseline="0" dirty="0" smtClean="0">
              <a:ln>
                <a:noFill/>
              </a:ln>
              <a:solidFill>
                <a:schemeClr val="tx1"/>
              </a:solidFill>
              <a:effectLst/>
              <a:latin typeface="Garamond" pitchFamily="18" charset="0"/>
            </a:endParaRPr>
          </a:p>
          <a:p>
            <a:pPr marL="350838" marR="0" lvl="0" indent="-350838" algn="l"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Abraham through Sarah, </a:t>
            </a:r>
            <a:endParaRPr kumimoji="0" lang="en-US" sz="2800" b="0" i="0" u="none" strike="noStrike" cap="none" normalizeH="0" baseline="0" dirty="0" smtClean="0">
              <a:ln>
                <a:noFill/>
              </a:ln>
              <a:solidFill>
                <a:schemeClr val="tx1"/>
              </a:solidFill>
              <a:effectLst/>
              <a:latin typeface="Garamond" pitchFamily="18" charset="0"/>
            </a:endParaRPr>
          </a:p>
          <a:p>
            <a:pPr marL="350838" marR="0" lvl="0" indent="-350838" algn="l"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Isaac through Rebecca, </a:t>
            </a:r>
            <a:endParaRPr kumimoji="0" lang="en-US" sz="2800" b="0" i="0" u="none" strike="noStrike" cap="none" normalizeH="0" baseline="0" dirty="0" smtClean="0">
              <a:ln>
                <a:noFill/>
              </a:ln>
              <a:solidFill>
                <a:schemeClr val="tx1"/>
              </a:solidFill>
              <a:effectLst/>
              <a:latin typeface="Garamond" pitchFamily="18" charset="0"/>
            </a:endParaRPr>
          </a:p>
        </p:txBody>
      </p:sp>
      <p:sp>
        <p:nvSpPr>
          <p:cNvPr id="9" name="Rectangle 4"/>
          <p:cNvSpPr>
            <a:spLocks noChangeArrowheads="1"/>
          </p:cNvSpPr>
          <p:nvPr/>
        </p:nvSpPr>
        <p:spPr bwMode="auto">
          <a:xfrm>
            <a:off x="381780" y="3875544"/>
            <a:ext cx="8914620" cy="267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sng" algn="ctr">
                <a:solidFill>
                  <a:srgbClr val="FF99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8925" marR="0" lvl="0" indent="-288925" algn="just" defTabSz="914400" rtl="0" eaLnBrk="0" fontAlgn="base" latinLnBrk="0" hangingPunct="0">
              <a:lnSpc>
                <a:spcPct val="100000"/>
              </a:lnSpc>
              <a:spcBef>
                <a:spcPct val="0"/>
              </a:spcBef>
              <a:spcAft>
                <a:spcPct val="0"/>
              </a:spcAft>
              <a:buClrTx/>
              <a:buSzTx/>
              <a:buFont typeface="Arial" pitchFamily="34" charset="0"/>
              <a:buChar char="•"/>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by way of Jacob through Leah, </a:t>
            </a:r>
            <a:endParaRPr kumimoji="0" lang="en-US" sz="2800" b="0" i="0" u="none" strike="noStrike" cap="none" normalizeH="0" baseline="0" dirty="0" smtClean="0">
              <a:ln>
                <a:noFill/>
              </a:ln>
              <a:solidFill>
                <a:schemeClr val="tx1"/>
              </a:solidFill>
              <a:effectLst/>
              <a:latin typeface="Garamond" pitchFamily="18" charset="0"/>
            </a:endParaRPr>
          </a:p>
          <a:p>
            <a:pPr marL="288925" marR="0" lvl="0" indent="-288925" algn="just"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Judah through Tamar, </a:t>
            </a:r>
            <a:endParaRPr kumimoji="0" lang="en-US" sz="2800" b="0" i="0" u="none" strike="noStrike" cap="none" normalizeH="0" baseline="0" dirty="0" smtClean="0">
              <a:ln>
                <a:noFill/>
              </a:ln>
              <a:solidFill>
                <a:schemeClr val="tx1"/>
              </a:solidFill>
              <a:effectLst/>
              <a:latin typeface="Garamond" pitchFamily="18" charset="0"/>
            </a:endParaRPr>
          </a:p>
          <a:p>
            <a:pPr marL="288925" marR="0" lvl="0" indent="-288925" algn="just"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Salmon through </a:t>
            </a:r>
            <a:r>
              <a:rPr kumimoji="0" lang="en-US" sz="2800" b="1" i="0" u="none" strike="noStrike" cap="none" normalizeH="0" baseline="0" dirty="0" err="1" smtClean="0">
                <a:ln>
                  <a:noFill/>
                </a:ln>
                <a:solidFill>
                  <a:schemeClr val="tx1"/>
                </a:solidFill>
                <a:effectLst/>
                <a:latin typeface="Garamond" pitchFamily="18" charset="0"/>
                <a:ea typeface="Times New Roman" pitchFamily="18" charset="0"/>
                <a:cs typeface="Times New Roman" pitchFamily="18" charset="0"/>
              </a:rPr>
              <a:t>Rahab</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(the prostitute), </a:t>
            </a:r>
            <a:endParaRPr kumimoji="0" lang="en-US" sz="2800" b="0" i="0" u="none" strike="noStrike" cap="none" normalizeH="0" baseline="0" dirty="0" smtClean="0">
              <a:ln>
                <a:noFill/>
              </a:ln>
              <a:solidFill>
                <a:schemeClr val="tx1"/>
              </a:solidFill>
              <a:effectLst/>
              <a:latin typeface="Garamond" pitchFamily="18" charset="0"/>
            </a:endParaRPr>
          </a:p>
          <a:p>
            <a:pPr marL="288925" marR="0" lvl="0" indent="-288925" algn="just"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Boaz through Ruth, </a:t>
            </a:r>
            <a:endParaRPr kumimoji="0" lang="en-US" sz="2800" b="0" i="0" u="none" strike="noStrike" cap="none" normalizeH="0" baseline="0" dirty="0" smtClean="0">
              <a:ln>
                <a:noFill/>
              </a:ln>
              <a:solidFill>
                <a:schemeClr val="tx1"/>
              </a:solidFill>
              <a:effectLst/>
              <a:latin typeface="Garamond" pitchFamily="18" charset="0"/>
            </a:endParaRPr>
          </a:p>
          <a:p>
            <a:pPr marL="288925" marR="0" lvl="0" indent="-288925" algn="just"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David through Bathsheba (</a:t>
            </a:r>
            <a:r>
              <a:rPr kumimoji="0" lang="en-US" sz="24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Nathan—Luke 3:31)</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Garamond" pitchFamily="18" charset="0"/>
            </a:endParaRPr>
          </a:p>
          <a:p>
            <a:pPr marL="288925" marR="0" lvl="0" indent="-288925" algn="just" defTabSz="914400" rtl="0" eaLnBrk="0" fontAlgn="base" latinLnBrk="0" hangingPunct="0">
              <a:lnSpc>
                <a:spcPct val="100000"/>
              </a:lnSpc>
              <a:spcBef>
                <a:spcPct val="0"/>
              </a:spcBef>
              <a:spcAft>
                <a:spcPct val="0"/>
              </a:spcAft>
              <a:buClrTx/>
              <a:buSzTx/>
              <a:buFontTx/>
              <a:buChar char="•"/>
              <a:tabLst>
                <a:tab pos="514350" algn="l"/>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by way of Joseph through Mary. </a:t>
            </a:r>
            <a:endParaRPr kumimoji="0" lang="en-US" sz="2800" b="0" i="0" u="none" strike="noStrike" cap="none" normalizeH="0" baseline="0" dirty="0" smtClean="0">
              <a:ln>
                <a:noFill/>
              </a:ln>
              <a:solidFill>
                <a:schemeClr val="tx1"/>
              </a:solidFill>
              <a:effectLst/>
              <a:latin typeface="Garamond" pitchFamily="18" charset="0"/>
            </a:endParaRPr>
          </a:p>
        </p:txBody>
      </p:sp>
      <p:sp>
        <p:nvSpPr>
          <p:cNvPr id="10" name="Text Box 2"/>
          <p:cNvSpPr txBox="1">
            <a:spLocks noChangeArrowheads="1"/>
          </p:cNvSpPr>
          <p:nvPr/>
        </p:nvSpPr>
        <p:spPr bwMode="auto">
          <a:xfrm>
            <a:off x="76200" y="3949483"/>
            <a:ext cx="8991600" cy="2679918"/>
          </a:xfrm>
          <a:prstGeom prst="rect">
            <a:avLst/>
          </a:prstGeom>
          <a:no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Garamond" pitchFamily="18" charset="0"/>
            </a:endParaRPr>
          </a:p>
        </p:txBody>
      </p:sp>
      <p:sp>
        <p:nvSpPr>
          <p:cNvPr id="6" name="TextBox 5"/>
          <p:cNvSpPr txBox="1"/>
          <p:nvPr/>
        </p:nvSpPr>
        <p:spPr>
          <a:xfrm>
            <a:off x="7696200" y="6340935"/>
            <a:ext cx="1447800" cy="517065"/>
          </a:xfrm>
          <a:prstGeom prst="rect">
            <a:avLst/>
          </a:prstGeom>
          <a:solidFill>
            <a:schemeClr val="bg1"/>
          </a:solid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Tree>
    <p:extLst>
      <p:ext uri="{BB962C8B-B14F-4D97-AF65-F5344CB8AC3E}">
        <p14:creationId xmlns:p14="http://schemas.microsoft.com/office/powerpoint/2010/main" val="38595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646331"/>
          </a:xfrm>
          <a:prstGeom prst="rect">
            <a:avLst/>
          </a:prstGeom>
          <a:noFill/>
        </p:spPr>
        <p:txBody>
          <a:bodyPr vert="horz" wrap="square" rtlCol="0">
            <a:spAutoFit/>
          </a:bodyPr>
          <a:lstStyle/>
          <a:p>
            <a:pPr algn="l"/>
            <a:r>
              <a:rPr lang="en-US" sz="3600" b="1" dirty="0">
                <a:solidFill>
                  <a:srgbClr val="00FFFF"/>
                </a:solidFill>
              </a:rPr>
              <a:t>The Serpents Head is </a:t>
            </a:r>
            <a:r>
              <a:rPr lang="en-US" sz="3600" b="1" dirty="0" smtClean="0">
                <a:solidFill>
                  <a:srgbClr val="00FFFF"/>
                </a:solidFill>
              </a:rPr>
              <a:t>Bruised </a:t>
            </a:r>
            <a:r>
              <a:rPr lang="en-US" sz="3600" b="1" i="1" u="sng" dirty="0" smtClean="0">
                <a:solidFill>
                  <a:srgbClr val="00FFFF"/>
                </a:solidFill>
              </a:rPr>
              <a:t>Gen. 3:15c</a:t>
            </a:r>
            <a:r>
              <a:rPr lang="en-US" sz="3600" b="1" dirty="0" smtClean="0">
                <a:solidFill>
                  <a:srgbClr val="00FFFF"/>
                </a:solidFill>
              </a:rPr>
              <a:t> </a:t>
            </a:r>
            <a:r>
              <a:rPr lang="en-US" sz="3600" b="1" i="1" dirty="0" smtClean="0">
                <a:solidFill>
                  <a:srgbClr val="00FFFF"/>
                </a:solidFill>
              </a:rPr>
              <a:t>-</a:t>
            </a:r>
            <a:r>
              <a:rPr lang="en-US" sz="3600" b="1" dirty="0" smtClean="0">
                <a:solidFill>
                  <a:srgbClr val="00FFFF"/>
                </a:solidFill>
              </a:rPr>
              <a:t> </a:t>
            </a: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
        <p:nvSpPr>
          <p:cNvPr id="7" name="TextBox 6"/>
          <p:cNvSpPr txBox="1"/>
          <p:nvPr/>
        </p:nvSpPr>
        <p:spPr>
          <a:xfrm>
            <a:off x="350520" y="1585787"/>
            <a:ext cx="8503920" cy="4247317"/>
          </a:xfrm>
          <a:prstGeom prst="rect">
            <a:avLst/>
          </a:prstGeom>
          <a:noFill/>
        </p:spPr>
        <p:txBody>
          <a:bodyPr vert="horz" wrap="square" rtlCol="0">
            <a:spAutoFit/>
          </a:bodyPr>
          <a:lstStyle/>
          <a:p>
            <a:pPr marL="746125" lvl="1" indent="-638175" algn="l">
              <a:spcBef>
                <a:spcPts val="1800"/>
              </a:spcBef>
              <a:buClr>
                <a:srgbClr val="00FFFF"/>
              </a:buClr>
              <a:buFont typeface="+mj-lt"/>
              <a:buAutoNum type="alphaLcParenR"/>
            </a:pPr>
            <a:r>
              <a:rPr lang="en-US" sz="3200" b="1" dirty="0" smtClean="0"/>
              <a:t>Jesus, the Seed of the woman, mortally wounds the Serpent by bruising his head. </a:t>
            </a:r>
          </a:p>
          <a:p>
            <a:pPr marL="746125" lvl="1" indent="-638175" algn="l">
              <a:spcBef>
                <a:spcPts val="1800"/>
              </a:spcBef>
              <a:buClr>
                <a:srgbClr val="00FFFF"/>
              </a:buClr>
              <a:buFont typeface="+mj-lt"/>
              <a:buAutoNum type="alphaLcParenR"/>
            </a:pPr>
            <a:r>
              <a:rPr lang="en-US" sz="3200" b="1" dirty="0" smtClean="0"/>
              <a:t>The “children </a:t>
            </a:r>
            <a:r>
              <a:rPr lang="en-US" sz="3200" b="1" dirty="0"/>
              <a:t>of the light” </a:t>
            </a:r>
            <a:r>
              <a:rPr lang="en-US" sz="3200" b="1" dirty="0" smtClean="0"/>
              <a:t>bruise the head of the Serpent,  according to:</a:t>
            </a:r>
          </a:p>
          <a:p>
            <a:pPr marL="107950" lvl="1" algn="l">
              <a:spcBef>
                <a:spcPts val="600"/>
              </a:spcBef>
              <a:buClr>
                <a:srgbClr val="00FFFF"/>
              </a:buClr>
            </a:pPr>
            <a:endParaRPr lang="en-US" sz="1600" b="1" i="1" u="sng" dirty="0" smtClean="0">
              <a:solidFill>
                <a:srgbClr val="00FFFF"/>
              </a:solidFill>
            </a:endParaRPr>
          </a:p>
          <a:p>
            <a:pPr marL="107950" lvl="1" algn="l">
              <a:spcBef>
                <a:spcPts val="600"/>
              </a:spcBef>
              <a:buClr>
                <a:srgbClr val="00FFFF"/>
              </a:buClr>
            </a:pPr>
            <a:r>
              <a:rPr lang="en-US" sz="3200" b="1" i="1" u="sng" dirty="0" smtClean="0">
                <a:solidFill>
                  <a:srgbClr val="00FFFF"/>
                </a:solidFill>
              </a:rPr>
              <a:t>Romans </a:t>
            </a:r>
            <a:r>
              <a:rPr lang="en-US" sz="3200" b="1" i="1" u="sng" dirty="0">
                <a:solidFill>
                  <a:srgbClr val="00FFFF"/>
                </a:solidFill>
              </a:rPr>
              <a:t>16:20 (NKJV)</a:t>
            </a:r>
            <a:r>
              <a:rPr lang="en-US" sz="3200" b="1" i="1" dirty="0">
                <a:solidFill>
                  <a:srgbClr val="00FFFF"/>
                </a:solidFill>
              </a:rPr>
              <a:t>  </a:t>
            </a:r>
            <a:endParaRPr lang="en-US" sz="3200" b="1" i="1" dirty="0" smtClean="0">
              <a:solidFill>
                <a:srgbClr val="00FFFF"/>
              </a:solidFill>
            </a:endParaRPr>
          </a:p>
          <a:p>
            <a:pPr marL="687388" lvl="1" algn="l">
              <a:spcBef>
                <a:spcPts val="600"/>
              </a:spcBef>
              <a:buClr>
                <a:srgbClr val="00FFFF"/>
              </a:buClr>
            </a:pPr>
            <a:r>
              <a:rPr lang="en-US" sz="3200" b="1" dirty="0" smtClean="0"/>
              <a:t>And </a:t>
            </a:r>
            <a:r>
              <a:rPr lang="en-US" sz="3200" b="1" dirty="0"/>
              <a:t>the God of peace will crush Satan under you’re </a:t>
            </a:r>
            <a:r>
              <a:rPr lang="en-US" sz="3200" b="1" i="1" dirty="0" smtClean="0">
                <a:solidFill>
                  <a:srgbClr val="00FFFF"/>
                </a:solidFill>
              </a:rPr>
              <a:t>[the believers]</a:t>
            </a:r>
            <a:r>
              <a:rPr lang="en-US" sz="3200" b="1" dirty="0" smtClean="0"/>
              <a:t> </a:t>
            </a:r>
            <a:r>
              <a:rPr lang="en-US" sz="3200" b="1" dirty="0"/>
              <a:t>feet shortly.</a:t>
            </a:r>
          </a:p>
        </p:txBody>
      </p:sp>
    </p:spTree>
    <p:extLst>
      <p:ext uri="{BB962C8B-B14F-4D97-AF65-F5344CB8AC3E}">
        <p14:creationId xmlns:p14="http://schemas.microsoft.com/office/powerpoint/2010/main" val="32610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838200"/>
            <a:ext cx="8503920" cy="646331"/>
          </a:xfrm>
          <a:prstGeom prst="rect">
            <a:avLst/>
          </a:prstGeom>
          <a:noFill/>
        </p:spPr>
        <p:txBody>
          <a:bodyPr vert="horz" wrap="square" rtlCol="0">
            <a:spAutoFit/>
          </a:bodyPr>
          <a:lstStyle/>
          <a:p>
            <a:pPr algn="l"/>
            <a:r>
              <a:rPr lang="en-US" sz="3600" b="1" dirty="0">
                <a:solidFill>
                  <a:srgbClr val="00FFFF"/>
                </a:solidFill>
              </a:rPr>
              <a:t>The Serpents Head is </a:t>
            </a:r>
            <a:r>
              <a:rPr lang="en-US" sz="3600" b="1" dirty="0" smtClean="0">
                <a:solidFill>
                  <a:srgbClr val="00FFFF"/>
                </a:solidFill>
              </a:rPr>
              <a:t>Bruised </a:t>
            </a:r>
            <a:r>
              <a:rPr lang="en-US" sz="3600" b="1" i="1" u="sng" dirty="0" smtClean="0">
                <a:solidFill>
                  <a:srgbClr val="00FFFF"/>
                </a:solidFill>
              </a:rPr>
              <a:t>Gen. 3:15c</a:t>
            </a:r>
            <a:r>
              <a:rPr lang="en-US" sz="3600" b="1" dirty="0" smtClean="0">
                <a:solidFill>
                  <a:srgbClr val="00FFFF"/>
                </a:solidFill>
              </a:rPr>
              <a:t> </a:t>
            </a:r>
            <a:r>
              <a:rPr lang="en-US" sz="3600" b="1" i="1" dirty="0" smtClean="0">
                <a:solidFill>
                  <a:srgbClr val="00FFFF"/>
                </a:solidFill>
              </a:rPr>
              <a:t>-</a:t>
            </a:r>
            <a:r>
              <a:rPr lang="en-US" sz="3600" b="1" dirty="0" smtClean="0">
                <a:solidFill>
                  <a:srgbClr val="00FFFF"/>
                </a:solidFill>
              </a:rPr>
              <a:t> </a:t>
            </a: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
        <p:nvSpPr>
          <p:cNvPr id="7" name="TextBox 6"/>
          <p:cNvSpPr txBox="1"/>
          <p:nvPr/>
        </p:nvSpPr>
        <p:spPr>
          <a:xfrm>
            <a:off x="350520" y="1585787"/>
            <a:ext cx="8503920" cy="1569660"/>
          </a:xfrm>
          <a:prstGeom prst="rect">
            <a:avLst/>
          </a:prstGeom>
          <a:noFill/>
        </p:spPr>
        <p:txBody>
          <a:bodyPr vert="horz" wrap="square" rtlCol="0">
            <a:spAutoFit/>
          </a:bodyPr>
          <a:lstStyle/>
          <a:p>
            <a:pPr marL="107950" lvl="1" algn="l">
              <a:spcBef>
                <a:spcPts val="1800"/>
              </a:spcBef>
              <a:buClr>
                <a:srgbClr val="00FFFF"/>
              </a:buClr>
            </a:pPr>
            <a:r>
              <a:rPr lang="en-US" sz="3200" b="1" dirty="0" smtClean="0"/>
              <a:t>The war between the two kingdoms is won at the cross, but Satan’s kingdom is not fully destroyed until Armageddon (Rev. 19:11-21)</a:t>
            </a:r>
          </a:p>
        </p:txBody>
      </p:sp>
    </p:spTree>
    <p:extLst>
      <p:ext uri="{BB962C8B-B14F-4D97-AF65-F5344CB8AC3E}">
        <p14:creationId xmlns:p14="http://schemas.microsoft.com/office/powerpoint/2010/main" val="41090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762000"/>
            <a:ext cx="8503920" cy="646331"/>
          </a:xfrm>
          <a:prstGeom prst="rect">
            <a:avLst/>
          </a:prstGeom>
          <a:noFill/>
        </p:spPr>
        <p:txBody>
          <a:bodyPr vert="horz" wrap="square" rtlCol="0">
            <a:spAutoFit/>
          </a:bodyPr>
          <a:lstStyle/>
          <a:p>
            <a:pPr algn="l"/>
            <a:r>
              <a:rPr lang="en-US" sz="3600" b="1" dirty="0">
                <a:solidFill>
                  <a:srgbClr val="00FFFF"/>
                </a:solidFill>
              </a:rPr>
              <a:t>The Revelation 12 Connection: </a:t>
            </a:r>
            <a:endParaRPr lang="en-US" sz="3600" b="1" dirty="0" smtClean="0">
              <a:solidFill>
                <a:srgbClr val="00FFFF"/>
              </a:solidFill>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4</a:t>
            </a:r>
            <a:endParaRPr lang="en-US" sz="2400" b="1" dirty="0">
              <a:effectLst/>
            </a:endParaRPr>
          </a:p>
        </p:txBody>
      </p:sp>
      <p:sp>
        <p:nvSpPr>
          <p:cNvPr id="7" name="TextBox 6"/>
          <p:cNvSpPr txBox="1"/>
          <p:nvPr/>
        </p:nvSpPr>
        <p:spPr>
          <a:xfrm>
            <a:off x="228600" y="1295400"/>
            <a:ext cx="8503920" cy="5478423"/>
          </a:xfrm>
          <a:prstGeom prst="rect">
            <a:avLst/>
          </a:prstGeom>
          <a:noFill/>
        </p:spPr>
        <p:txBody>
          <a:bodyPr vert="horz" wrap="square" rtlCol="0">
            <a:spAutoFit/>
          </a:bodyPr>
          <a:lstStyle/>
          <a:p>
            <a:pPr marL="107950" lvl="1" algn="l">
              <a:spcBef>
                <a:spcPts val="1800"/>
              </a:spcBef>
              <a:buClr>
                <a:srgbClr val="00FFFF"/>
              </a:buClr>
            </a:pPr>
            <a:r>
              <a:rPr lang="en-US" sz="3200" b="1" i="1" u="sng" dirty="0">
                <a:solidFill>
                  <a:srgbClr val="00FFFF"/>
                </a:solidFill>
              </a:rPr>
              <a:t>Revelation 12:1–6 (NKJV</a:t>
            </a:r>
            <a:r>
              <a:rPr lang="en-US" sz="3200" b="1" i="1" u="sng" dirty="0" smtClean="0">
                <a:solidFill>
                  <a:srgbClr val="00FFFF"/>
                </a:solidFill>
              </a:rPr>
              <a:t>)</a:t>
            </a:r>
            <a:r>
              <a:rPr lang="en-US" sz="3200" b="1" i="1" dirty="0" smtClean="0">
                <a:solidFill>
                  <a:srgbClr val="00FFFF"/>
                </a:solidFill>
              </a:rPr>
              <a:t> – A Flashback</a:t>
            </a:r>
          </a:p>
          <a:p>
            <a:pPr marL="517525" lvl="1" indent="-409575" algn="l">
              <a:spcBef>
                <a:spcPts val="1200"/>
              </a:spcBef>
              <a:buClr>
                <a:srgbClr val="00FFFF"/>
              </a:buClr>
            </a:pPr>
            <a:r>
              <a:rPr lang="en-US" sz="3200" b="1" i="1" dirty="0" smtClean="0">
                <a:solidFill>
                  <a:srgbClr val="00FFFF"/>
                </a:solidFill>
              </a:rPr>
              <a:t>1</a:t>
            </a:r>
            <a:r>
              <a:rPr lang="en-US" sz="3200" i="1" dirty="0" smtClean="0">
                <a:solidFill>
                  <a:srgbClr val="00FFFF"/>
                </a:solidFill>
              </a:rPr>
              <a:t>  </a:t>
            </a:r>
            <a:r>
              <a:rPr lang="en-US" sz="3200" b="1" dirty="0" smtClean="0"/>
              <a:t>Now </a:t>
            </a:r>
            <a:r>
              <a:rPr lang="en-US" sz="3200" b="1" dirty="0"/>
              <a:t>a great sign appeared in heaven: a </a:t>
            </a:r>
            <a:r>
              <a:rPr lang="en-US" sz="3200" b="1" u="sng" dirty="0">
                <a:solidFill>
                  <a:srgbClr val="FFFF00"/>
                </a:solidFill>
              </a:rPr>
              <a:t>woman</a:t>
            </a:r>
            <a:r>
              <a:rPr lang="en-US" sz="3200" b="1" dirty="0"/>
              <a:t> </a:t>
            </a:r>
            <a:r>
              <a:rPr lang="en-US" sz="3200" b="1" dirty="0">
                <a:solidFill>
                  <a:srgbClr val="00FFFF"/>
                </a:solidFill>
              </a:rPr>
              <a:t>Israel</a:t>
            </a:r>
            <a:r>
              <a:rPr lang="en-US" sz="3200" b="1" dirty="0"/>
              <a:t> clothed with the sun, with the moon under her feet, and on her head a garland of twelve stars </a:t>
            </a:r>
            <a:r>
              <a:rPr lang="en-US" sz="3200" b="1" dirty="0" smtClean="0">
                <a:solidFill>
                  <a:srgbClr val="00FFFF"/>
                </a:solidFill>
              </a:rPr>
              <a:t>Gen</a:t>
            </a:r>
            <a:r>
              <a:rPr lang="en-US" sz="3200" b="1" dirty="0">
                <a:solidFill>
                  <a:srgbClr val="00FFFF"/>
                </a:solidFill>
              </a:rPr>
              <a:t>. 37:9-10 makes it clear, this woman is </a:t>
            </a:r>
            <a:r>
              <a:rPr lang="en-US" sz="3200" b="1" dirty="0" smtClean="0">
                <a:solidFill>
                  <a:srgbClr val="00FFFF"/>
                </a:solidFill>
              </a:rPr>
              <a:t>Israel</a:t>
            </a:r>
            <a:r>
              <a:rPr lang="en-US" sz="3200" i="1" dirty="0" smtClean="0"/>
              <a:t>. </a:t>
            </a:r>
          </a:p>
          <a:p>
            <a:pPr marL="517525" lvl="1" indent="-409575" algn="l">
              <a:spcBef>
                <a:spcPts val="1200"/>
              </a:spcBef>
              <a:buClr>
                <a:srgbClr val="00FFFF"/>
              </a:buClr>
            </a:pPr>
            <a:r>
              <a:rPr lang="en-US" sz="3200" b="1" i="1" dirty="0" smtClean="0">
                <a:solidFill>
                  <a:srgbClr val="00FFFF"/>
                </a:solidFill>
              </a:rPr>
              <a:t>2</a:t>
            </a:r>
            <a:r>
              <a:rPr lang="en-US" sz="3200" b="1" dirty="0" smtClean="0"/>
              <a:t>  Then </a:t>
            </a:r>
            <a:r>
              <a:rPr lang="en-US" sz="3200" b="1" dirty="0"/>
              <a:t>being with </a:t>
            </a:r>
            <a:r>
              <a:rPr lang="en-US" sz="3200" b="1" u="sng" dirty="0">
                <a:solidFill>
                  <a:srgbClr val="FFFF00"/>
                </a:solidFill>
              </a:rPr>
              <a:t>child</a:t>
            </a:r>
            <a:r>
              <a:rPr lang="en-US" sz="3200" b="1" dirty="0"/>
              <a:t> </a:t>
            </a:r>
            <a:r>
              <a:rPr lang="en-US" sz="3200" b="1" dirty="0">
                <a:solidFill>
                  <a:srgbClr val="00FFFF"/>
                </a:solidFill>
              </a:rPr>
              <a:t>the Seed or Jesus</a:t>
            </a:r>
            <a:r>
              <a:rPr lang="en-US" sz="3200" b="1" dirty="0"/>
              <a:t>, she cried out in labor and in pain to give birth. This child is the Seed of the woman that bruises the head of the serpent, or dragon… </a:t>
            </a:r>
            <a:endParaRPr lang="en-US" sz="3200" b="1" dirty="0" smtClean="0"/>
          </a:p>
        </p:txBody>
      </p:sp>
      <p:cxnSp>
        <p:nvCxnSpPr>
          <p:cNvPr id="8" name="Straight Connector 7"/>
          <p:cNvCxnSpPr/>
          <p:nvPr/>
        </p:nvCxnSpPr>
        <p:spPr bwMode="auto">
          <a:xfrm>
            <a:off x="5257800" y="1828800"/>
            <a:ext cx="24003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094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subTitle" idx="1"/>
          </p:nvPr>
        </p:nvSpPr>
        <p:spPr>
          <a:xfrm>
            <a:off x="228600" y="152400"/>
            <a:ext cx="8763000" cy="6705600"/>
          </a:xfrm>
        </p:spPr>
        <p:txBody>
          <a:bodyPr/>
          <a:lstStyle/>
          <a:p>
            <a:pPr>
              <a:buSzPct val="125000"/>
              <a:defRPr/>
            </a:pPr>
            <a:r>
              <a:rPr lang="en-US" sz="3600" b="1" dirty="0" smtClean="0">
                <a:solidFill>
                  <a:srgbClr val="FFFF00"/>
                </a:solidFill>
                <a:effectLst/>
                <a:latin typeface="Garamond" pitchFamily="18" charset="0"/>
              </a:rPr>
              <a:t>“…Thy Kingdom come”</a:t>
            </a:r>
          </a:p>
          <a:p>
            <a:pPr marL="457200" indent="-457200" algn="l">
              <a:spcBef>
                <a:spcPts val="1200"/>
              </a:spcBef>
              <a:buSzPct val="125000"/>
              <a:defRPr/>
            </a:pPr>
            <a:r>
              <a:rPr lang="en-US" b="1" i="1" u="sng" dirty="0" smtClean="0">
                <a:solidFill>
                  <a:srgbClr val="00FFFF"/>
                </a:solidFill>
                <a:effectLst/>
                <a:latin typeface="Garamond" pitchFamily="18" charset="0"/>
              </a:rPr>
              <a:t>A Liberal View:</a:t>
            </a:r>
            <a:r>
              <a:rPr lang="en-US" b="1" i="1" dirty="0" smtClean="0">
                <a:solidFill>
                  <a:srgbClr val="00FFFF"/>
                </a:solidFill>
                <a:effectLst/>
                <a:latin typeface="Garamond" pitchFamily="18" charset="0"/>
              </a:rPr>
              <a:t>  </a:t>
            </a:r>
          </a:p>
          <a:p>
            <a:pPr marL="457200" indent="-457200" algn="l">
              <a:spcBef>
                <a:spcPts val="1200"/>
              </a:spcBef>
              <a:buSzPct val="125000"/>
              <a:defRPr/>
            </a:pPr>
            <a:r>
              <a:rPr lang="en-US" b="1" dirty="0" smtClean="0">
                <a:effectLst/>
                <a:latin typeface="Garamond" pitchFamily="18" charset="0"/>
              </a:rPr>
              <a:t>	This view holds that God’s Kingdom is </a:t>
            </a:r>
            <a:r>
              <a:rPr lang="en-US" b="1" i="1" u="sng" dirty="0" smtClean="0">
                <a:effectLst/>
                <a:latin typeface="Garamond" pitchFamily="18" charset="0"/>
              </a:rPr>
              <a:t>only</a:t>
            </a:r>
            <a:r>
              <a:rPr lang="en-US" b="1" dirty="0" smtClean="0">
                <a:effectLst/>
                <a:latin typeface="Garamond" pitchFamily="18" charset="0"/>
              </a:rPr>
              <a:t> Spiritual; not something you see with your eyes…  Emphasis is on the inner man, on growing spiritually, for example:</a:t>
            </a:r>
          </a:p>
          <a:p>
            <a:pPr marL="579438" algn="l">
              <a:spcBef>
                <a:spcPts val="1200"/>
              </a:spcBef>
              <a:buSzPct val="125000"/>
              <a:defRPr/>
            </a:pPr>
            <a:r>
              <a:rPr lang="en-US" b="1" dirty="0" smtClean="0">
                <a:effectLst/>
                <a:latin typeface="Garamond" pitchFamily="18" charset="0"/>
              </a:rPr>
              <a:t> </a:t>
            </a:r>
          </a:p>
          <a:p>
            <a:pPr marL="571500" indent="-571500" algn="l">
              <a:spcBef>
                <a:spcPts val="3000"/>
              </a:spcBef>
              <a:buSzPct val="125000"/>
              <a:buFont typeface="Arial" pitchFamily="34" charset="0"/>
              <a:buChar char="•"/>
              <a:defRPr/>
            </a:pPr>
            <a:endParaRPr lang="en-US" b="1" dirty="0" smtClean="0">
              <a:effectLst/>
              <a:latin typeface="Garamond" pitchFamily="18" charset="0"/>
            </a:endParaRPr>
          </a:p>
          <a:p>
            <a:pPr marL="571500" indent="-571500" algn="l">
              <a:spcBef>
                <a:spcPts val="3000"/>
              </a:spcBef>
              <a:buSzPct val="125000"/>
              <a:buFont typeface="Arial" pitchFamily="34" charset="0"/>
              <a:buChar char="•"/>
              <a:defRPr/>
            </a:pPr>
            <a:endParaRPr lang="en-US" dirty="0">
              <a:effectLst/>
              <a:latin typeface="Garamond" pitchFamily="18" charset="0"/>
            </a:endParaRPr>
          </a:p>
        </p:txBody>
      </p:sp>
      <p:sp>
        <p:nvSpPr>
          <p:cNvPr id="3" name="TextBox 2"/>
          <p:cNvSpPr txBox="1"/>
          <p:nvPr/>
        </p:nvSpPr>
        <p:spPr>
          <a:xfrm>
            <a:off x="762000" y="3525242"/>
            <a:ext cx="8077200" cy="3052118"/>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Galatians 5:22–23 (NKJV)</a:t>
            </a:r>
            <a:r>
              <a:rPr lang="en-US" sz="3200" b="1" i="1" dirty="0" smtClean="0">
                <a:solidFill>
                  <a:srgbClr val="00FFFF"/>
                </a:solidFill>
                <a:effectLst/>
              </a:rPr>
              <a:t> </a:t>
            </a:r>
          </a:p>
          <a:p>
            <a:pPr marL="625475" marR="0" indent="-625475" algn="l">
              <a:lnSpc>
                <a:spcPct val="115000"/>
              </a:lnSpc>
              <a:spcBef>
                <a:spcPts val="0"/>
              </a:spcBef>
              <a:spcAft>
                <a:spcPts val="1000"/>
              </a:spcAft>
            </a:pPr>
            <a:r>
              <a:rPr lang="en-US" sz="3200" b="1" i="1" u="none" strike="noStrike" dirty="0" smtClean="0">
                <a:solidFill>
                  <a:srgbClr val="00FFFF"/>
                </a:solidFill>
                <a:effectLst/>
              </a:rPr>
              <a:t>22</a:t>
            </a:r>
            <a:r>
              <a:rPr lang="en-US" sz="3200" b="1" u="none" strike="noStrike" dirty="0" smtClean="0">
                <a:effectLst/>
              </a:rPr>
              <a:t>  </a:t>
            </a:r>
            <a:r>
              <a:rPr lang="en-US" sz="3200" b="1" dirty="0" smtClean="0">
                <a:effectLst/>
              </a:rPr>
              <a:t>…the </a:t>
            </a:r>
            <a:r>
              <a:rPr lang="en-US" sz="3200" b="1" dirty="0" smtClean="0">
                <a:solidFill>
                  <a:srgbClr val="FFFF00"/>
                </a:solidFill>
                <a:effectLst/>
              </a:rPr>
              <a:t>fruit of the </a:t>
            </a:r>
            <a:r>
              <a:rPr lang="en-US" sz="3200" b="1" u="sng" dirty="0" smtClean="0">
                <a:solidFill>
                  <a:srgbClr val="FFFF00"/>
                </a:solidFill>
                <a:effectLst/>
              </a:rPr>
              <a:t>Spirit</a:t>
            </a:r>
            <a:r>
              <a:rPr lang="en-US" sz="3200" b="1" dirty="0" smtClean="0">
                <a:solidFill>
                  <a:srgbClr val="FFFF00"/>
                </a:solidFill>
                <a:effectLst/>
              </a:rPr>
              <a:t> </a:t>
            </a:r>
            <a:r>
              <a:rPr lang="en-US" sz="3200" b="1" dirty="0" smtClean="0">
                <a:effectLst/>
              </a:rPr>
              <a:t>is love, joy, peace, longsuffering, kindness, goodness, faithfulness,  </a:t>
            </a:r>
            <a:r>
              <a:rPr lang="en-US" sz="3200" b="1" i="1" u="none" strike="noStrike" dirty="0" smtClean="0">
                <a:solidFill>
                  <a:srgbClr val="00FFFF"/>
                </a:solidFill>
                <a:effectLst/>
              </a:rPr>
              <a:t>23</a:t>
            </a:r>
            <a:r>
              <a:rPr lang="en-US" sz="3200" b="1" u="none" strike="noStrike" dirty="0" smtClean="0">
                <a:effectLst/>
              </a:rPr>
              <a:t>  </a:t>
            </a:r>
            <a:r>
              <a:rPr lang="en-US" sz="3200" b="1" dirty="0" smtClean="0">
                <a:effectLst/>
              </a:rPr>
              <a:t>gentleness, self-control…. </a:t>
            </a:r>
            <a:endParaRPr lang="en-US" sz="3200" b="1" dirty="0">
              <a:effectLst/>
            </a:endParaRPr>
          </a:p>
        </p:txBody>
      </p:sp>
      <p:sp>
        <p:nvSpPr>
          <p:cNvPr id="4" name="Rectangle 3"/>
          <p:cNvSpPr/>
          <p:nvPr/>
        </p:nvSpPr>
        <p:spPr bwMode="auto">
          <a:xfrm>
            <a:off x="8001000" y="2458386"/>
            <a:ext cx="4122420" cy="60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
        <p:nvSpPr>
          <p:cNvPr id="7" name="Rectangle 6"/>
          <p:cNvSpPr/>
          <p:nvPr/>
        </p:nvSpPr>
        <p:spPr bwMode="auto">
          <a:xfrm>
            <a:off x="4038600" y="3042252"/>
            <a:ext cx="2819400" cy="60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557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63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725269"/>
            <a:ext cx="8503920" cy="646331"/>
          </a:xfrm>
          <a:prstGeom prst="rect">
            <a:avLst/>
          </a:prstGeom>
          <a:noFill/>
        </p:spPr>
        <p:txBody>
          <a:bodyPr vert="horz" wrap="square" rtlCol="0">
            <a:spAutoFit/>
          </a:bodyPr>
          <a:lstStyle/>
          <a:p>
            <a:pPr algn="l"/>
            <a:r>
              <a:rPr lang="en-US" sz="3600" b="1" dirty="0">
                <a:solidFill>
                  <a:srgbClr val="00FFFF"/>
                </a:solidFill>
              </a:rPr>
              <a:t>The Revelation 12 Connection: </a:t>
            </a:r>
            <a:endParaRPr lang="en-US" sz="3600" b="1" dirty="0" smtClean="0">
              <a:solidFill>
                <a:srgbClr val="00FFFF"/>
              </a:solidFill>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5</a:t>
            </a:r>
            <a:endParaRPr lang="en-US" sz="2400" b="1" dirty="0">
              <a:effectLst/>
            </a:endParaRPr>
          </a:p>
        </p:txBody>
      </p:sp>
      <p:sp>
        <p:nvSpPr>
          <p:cNvPr id="7" name="TextBox 6"/>
          <p:cNvSpPr txBox="1"/>
          <p:nvPr/>
        </p:nvSpPr>
        <p:spPr>
          <a:xfrm>
            <a:off x="228600" y="1295400"/>
            <a:ext cx="8503920" cy="5324535"/>
          </a:xfrm>
          <a:prstGeom prst="rect">
            <a:avLst/>
          </a:prstGeom>
          <a:noFill/>
        </p:spPr>
        <p:txBody>
          <a:bodyPr vert="horz" wrap="square" rtlCol="0">
            <a:spAutoFit/>
          </a:bodyPr>
          <a:lstStyle/>
          <a:p>
            <a:pPr marL="107950" lvl="1" algn="l">
              <a:spcBef>
                <a:spcPts val="1800"/>
              </a:spcBef>
              <a:buClr>
                <a:srgbClr val="00FFFF"/>
              </a:buClr>
            </a:pPr>
            <a:r>
              <a:rPr lang="en-US" sz="3200" b="1" i="1" u="sng" dirty="0">
                <a:solidFill>
                  <a:srgbClr val="00FFFF"/>
                </a:solidFill>
              </a:rPr>
              <a:t>Revelation 12:1–6 (NKJV</a:t>
            </a:r>
            <a:r>
              <a:rPr lang="en-US" sz="3200" b="1" i="1" u="sng" dirty="0" smtClean="0">
                <a:solidFill>
                  <a:srgbClr val="00FFFF"/>
                </a:solidFill>
              </a:rPr>
              <a:t>)</a:t>
            </a:r>
            <a:r>
              <a:rPr lang="en-US" sz="3200" b="1" i="1" dirty="0" smtClean="0">
                <a:solidFill>
                  <a:srgbClr val="00FFFF"/>
                </a:solidFill>
              </a:rPr>
              <a:t> – A Flashback</a:t>
            </a:r>
          </a:p>
          <a:p>
            <a:pPr marL="517525" lvl="1" indent="-409575" algn="l">
              <a:spcBef>
                <a:spcPts val="1200"/>
              </a:spcBef>
              <a:buClr>
                <a:srgbClr val="00FFFF"/>
              </a:buClr>
            </a:pPr>
            <a:r>
              <a:rPr lang="en-US" sz="3200" b="1" i="1" dirty="0">
                <a:solidFill>
                  <a:srgbClr val="00FFFF"/>
                </a:solidFill>
              </a:rPr>
              <a:t>3</a:t>
            </a:r>
            <a:r>
              <a:rPr lang="en-US" sz="3200" i="1" dirty="0"/>
              <a:t> </a:t>
            </a:r>
            <a:r>
              <a:rPr lang="en-US" sz="3200" i="1" dirty="0" smtClean="0"/>
              <a:t> </a:t>
            </a:r>
            <a:r>
              <a:rPr lang="en-US" sz="3200" b="1" dirty="0" smtClean="0"/>
              <a:t>And </a:t>
            </a:r>
            <a:r>
              <a:rPr lang="en-US" sz="3200" b="1" dirty="0"/>
              <a:t>another sign appeared in heaven: behold, a great, fiery red </a:t>
            </a:r>
            <a:r>
              <a:rPr lang="en-US" sz="3200" b="1" u="sng" dirty="0">
                <a:solidFill>
                  <a:srgbClr val="FFFF00"/>
                </a:solidFill>
              </a:rPr>
              <a:t>dragon</a:t>
            </a:r>
            <a:r>
              <a:rPr lang="en-US" sz="3200" b="1" dirty="0"/>
              <a:t> </a:t>
            </a:r>
            <a:r>
              <a:rPr lang="en-US" sz="3200" b="1" i="1" dirty="0" smtClean="0">
                <a:solidFill>
                  <a:srgbClr val="00FFFF"/>
                </a:solidFill>
              </a:rPr>
              <a:t>[Satan-12:9]</a:t>
            </a:r>
            <a:r>
              <a:rPr lang="en-US" sz="3200" b="1" dirty="0" smtClean="0"/>
              <a:t> </a:t>
            </a:r>
            <a:r>
              <a:rPr lang="en-US" sz="3200" b="1" dirty="0"/>
              <a:t>having seven heads and ten horns, and seven diadems on his heads. </a:t>
            </a:r>
            <a:endParaRPr lang="en-US" sz="3200" b="1" dirty="0" smtClean="0"/>
          </a:p>
          <a:p>
            <a:pPr marL="517525" lvl="1" indent="-409575" algn="l">
              <a:spcBef>
                <a:spcPts val="1200"/>
              </a:spcBef>
              <a:buClr>
                <a:srgbClr val="00FFFF"/>
              </a:buClr>
            </a:pPr>
            <a:r>
              <a:rPr lang="en-US" sz="3200" b="1" i="1" dirty="0" smtClean="0">
                <a:solidFill>
                  <a:srgbClr val="00FFFF"/>
                </a:solidFill>
              </a:rPr>
              <a:t>4b</a:t>
            </a:r>
            <a:r>
              <a:rPr lang="en-US" sz="3200" i="1" dirty="0" smtClean="0"/>
              <a:t> </a:t>
            </a:r>
            <a:r>
              <a:rPr lang="en-US" sz="3200" b="1" dirty="0"/>
              <a:t>…And the dragon </a:t>
            </a:r>
            <a:r>
              <a:rPr lang="en-US" sz="3200" b="1" dirty="0" smtClean="0"/>
              <a:t>stood </a:t>
            </a:r>
            <a:r>
              <a:rPr lang="en-US" sz="3200" b="1" dirty="0"/>
              <a:t>before the </a:t>
            </a:r>
            <a:r>
              <a:rPr lang="en-US" sz="3200" b="1" u="sng" dirty="0">
                <a:solidFill>
                  <a:srgbClr val="FFFF00"/>
                </a:solidFill>
              </a:rPr>
              <a:t>woman</a:t>
            </a:r>
            <a:r>
              <a:rPr lang="en-US" sz="3200" b="1" dirty="0"/>
              <a:t> </a:t>
            </a:r>
            <a:r>
              <a:rPr lang="en-US" sz="3200" b="1" i="1" dirty="0" smtClean="0">
                <a:solidFill>
                  <a:srgbClr val="00FFFF"/>
                </a:solidFill>
              </a:rPr>
              <a:t>[Israel]</a:t>
            </a:r>
            <a:r>
              <a:rPr lang="en-US" sz="3200" b="1" dirty="0" smtClean="0"/>
              <a:t> </a:t>
            </a:r>
            <a:r>
              <a:rPr lang="en-US" sz="3200" b="1" dirty="0"/>
              <a:t>who was ready to give birth, to devour her </a:t>
            </a:r>
            <a:r>
              <a:rPr lang="en-US" sz="3200" b="1" u="sng" dirty="0">
                <a:solidFill>
                  <a:srgbClr val="FFFF00"/>
                </a:solidFill>
              </a:rPr>
              <a:t>Child</a:t>
            </a:r>
            <a:r>
              <a:rPr lang="en-US" sz="3200" b="1" dirty="0"/>
              <a:t> </a:t>
            </a:r>
            <a:r>
              <a:rPr lang="en-US" sz="3200" b="1" i="1" dirty="0" smtClean="0">
                <a:solidFill>
                  <a:srgbClr val="00FFFF"/>
                </a:solidFill>
              </a:rPr>
              <a:t>[the </a:t>
            </a:r>
            <a:r>
              <a:rPr lang="en-US" sz="3200" b="1" i="1" dirty="0">
                <a:solidFill>
                  <a:srgbClr val="00FFFF"/>
                </a:solidFill>
              </a:rPr>
              <a:t>Seed, Jesus </a:t>
            </a:r>
            <a:r>
              <a:rPr lang="en-US" sz="3200" b="1" i="1" dirty="0" smtClean="0">
                <a:solidFill>
                  <a:srgbClr val="00FFFF"/>
                </a:solidFill>
              </a:rPr>
              <a:t>Christ]</a:t>
            </a:r>
            <a:r>
              <a:rPr lang="en-US" sz="3200" b="1" dirty="0" smtClean="0"/>
              <a:t> </a:t>
            </a:r>
            <a:r>
              <a:rPr lang="en-US" sz="3200" b="1" dirty="0"/>
              <a:t>as soon as it was </a:t>
            </a:r>
            <a:r>
              <a:rPr lang="en-US" sz="3200" b="1" dirty="0" smtClean="0"/>
              <a:t>born</a:t>
            </a:r>
            <a:r>
              <a:rPr lang="en-US" sz="3200" i="1" dirty="0" smtClean="0"/>
              <a:t> </a:t>
            </a:r>
            <a:r>
              <a:rPr lang="en-US" sz="3200" b="1" i="1" dirty="0" smtClean="0">
                <a:solidFill>
                  <a:srgbClr val="00FFFF"/>
                </a:solidFill>
              </a:rPr>
              <a:t>[Jesus </a:t>
            </a:r>
            <a:r>
              <a:rPr lang="en-US" sz="3200" b="1" i="1" dirty="0">
                <a:solidFill>
                  <a:srgbClr val="00FFFF"/>
                </a:solidFill>
              </a:rPr>
              <a:t>is not devoured, but His heel is </a:t>
            </a:r>
            <a:r>
              <a:rPr lang="en-US" sz="3200" b="1" i="1" dirty="0" smtClean="0">
                <a:solidFill>
                  <a:srgbClr val="00FFFF"/>
                </a:solidFill>
              </a:rPr>
              <a:t>bruised]</a:t>
            </a:r>
            <a:r>
              <a:rPr lang="en-US" sz="3200" b="1" dirty="0" smtClean="0"/>
              <a:t>.</a:t>
            </a:r>
          </a:p>
        </p:txBody>
      </p:sp>
      <p:cxnSp>
        <p:nvCxnSpPr>
          <p:cNvPr id="8" name="Straight Connector 7"/>
          <p:cNvCxnSpPr/>
          <p:nvPr/>
        </p:nvCxnSpPr>
        <p:spPr bwMode="auto">
          <a:xfrm>
            <a:off x="5257800" y="1828800"/>
            <a:ext cx="24003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57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Origin of the Conflict </a:t>
            </a:r>
            <a:endParaRPr lang="en-US" sz="3600" b="1" dirty="0">
              <a:solidFill>
                <a:srgbClr val="FFFF00"/>
              </a:solidFill>
              <a:effectLst/>
            </a:endParaRPr>
          </a:p>
        </p:txBody>
      </p:sp>
      <p:sp>
        <p:nvSpPr>
          <p:cNvPr id="5" name="TextBox 4"/>
          <p:cNvSpPr txBox="1"/>
          <p:nvPr/>
        </p:nvSpPr>
        <p:spPr>
          <a:xfrm>
            <a:off x="304800" y="762000"/>
            <a:ext cx="8503920" cy="646331"/>
          </a:xfrm>
          <a:prstGeom prst="rect">
            <a:avLst/>
          </a:prstGeom>
          <a:noFill/>
        </p:spPr>
        <p:txBody>
          <a:bodyPr vert="horz" wrap="square" rtlCol="0">
            <a:spAutoFit/>
          </a:bodyPr>
          <a:lstStyle/>
          <a:p>
            <a:pPr algn="l"/>
            <a:r>
              <a:rPr lang="en-US" sz="3600" b="1" dirty="0">
                <a:solidFill>
                  <a:srgbClr val="00FFFF"/>
                </a:solidFill>
              </a:rPr>
              <a:t>The Revelation 12 Connection: </a:t>
            </a:r>
            <a:endParaRPr lang="en-US" sz="3600" b="1" dirty="0" smtClean="0">
              <a:solidFill>
                <a:srgbClr val="00FFFF"/>
              </a:solidFill>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5</a:t>
            </a:r>
            <a:endParaRPr lang="en-US" sz="2400" b="1" dirty="0">
              <a:effectLst/>
            </a:endParaRPr>
          </a:p>
        </p:txBody>
      </p:sp>
      <p:sp>
        <p:nvSpPr>
          <p:cNvPr id="7" name="TextBox 6"/>
          <p:cNvSpPr txBox="1"/>
          <p:nvPr/>
        </p:nvSpPr>
        <p:spPr>
          <a:xfrm>
            <a:off x="228600" y="1295400"/>
            <a:ext cx="8503920" cy="5324535"/>
          </a:xfrm>
          <a:prstGeom prst="rect">
            <a:avLst/>
          </a:prstGeom>
          <a:noFill/>
        </p:spPr>
        <p:txBody>
          <a:bodyPr vert="horz" wrap="square" rtlCol="0">
            <a:spAutoFit/>
          </a:bodyPr>
          <a:lstStyle/>
          <a:p>
            <a:pPr marL="107950" lvl="1" algn="l">
              <a:spcBef>
                <a:spcPts val="1800"/>
              </a:spcBef>
              <a:buClr>
                <a:srgbClr val="00FFFF"/>
              </a:buClr>
            </a:pPr>
            <a:r>
              <a:rPr lang="en-US" sz="3200" b="1" i="1" u="sng" dirty="0">
                <a:solidFill>
                  <a:srgbClr val="00FFFF"/>
                </a:solidFill>
              </a:rPr>
              <a:t>Revelation 12:1–6 (NKJV</a:t>
            </a:r>
            <a:r>
              <a:rPr lang="en-US" sz="3200" b="1" i="1" u="sng" dirty="0" smtClean="0">
                <a:solidFill>
                  <a:srgbClr val="00FFFF"/>
                </a:solidFill>
              </a:rPr>
              <a:t>)</a:t>
            </a:r>
            <a:r>
              <a:rPr lang="en-US" sz="3200" b="1" i="1" dirty="0" smtClean="0">
                <a:solidFill>
                  <a:srgbClr val="00FFFF"/>
                </a:solidFill>
              </a:rPr>
              <a:t> – A Flashback</a:t>
            </a:r>
          </a:p>
          <a:p>
            <a:pPr marL="517525" lvl="1" indent="-409575" algn="l">
              <a:spcBef>
                <a:spcPts val="1200"/>
              </a:spcBef>
              <a:buClr>
                <a:srgbClr val="00FFFF"/>
              </a:buClr>
            </a:pPr>
            <a:r>
              <a:rPr lang="en-US" sz="3200" b="1" i="1" dirty="0">
                <a:solidFill>
                  <a:srgbClr val="00FFFF"/>
                </a:solidFill>
              </a:rPr>
              <a:t>5</a:t>
            </a:r>
            <a:r>
              <a:rPr lang="en-US" sz="3200" i="1" dirty="0">
                <a:solidFill>
                  <a:srgbClr val="00FFFF"/>
                </a:solidFill>
              </a:rPr>
              <a:t> </a:t>
            </a:r>
            <a:r>
              <a:rPr lang="en-US" sz="3200" b="1" u="sng" dirty="0">
                <a:solidFill>
                  <a:srgbClr val="FFFF00"/>
                </a:solidFill>
              </a:rPr>
              <a:t>She</a:t>
            </a:r>
            <a:r>
              <a:rPr lang="en-US" sz="3200" b="1" dirty="0"/>
              <a:t> </a:t>
            </a:r>
            <a:r>
              <a:rPr lang="en-US" sz="3200" b="1" i="1" dirty="0" smtClean="0">
                <a:solidFill>
                  <a:srgbClr val="00FFFF"/>
                </a:solidFill>
              </a:rPr>
              <a:t>[Israel]</a:t>
            </a:r>
            <a:r>
              <a:rPr lang="en-US" sz="3200" b="1" dirty="0" smtClean="0">
                <a:solidFill>
                  <a:srgbClr val="00FFFF"/>
                </a:solidFill>
              </a:rPr>
              <a:t> </a:t>
            </a:r>
            <a:r>
              <a:rPr lang="en-US" sz="3200" b="1" dirty="0"/>
              <a:t>bore a male </a:t>
            </a:r>
            <a:r>
              <a:rPr lang="en-US" sz="3200" b="1" u="sng" dirty="0">
                <a:solidFill>
                  <a:srgbClr val="FFFF00"/>
                </a:solidFill>
              </a:rPr>
              <a:t>Child</a:t>
            </a:r>
            <a:r>
              <a:rPr lang="en-US" sz="3200" b="1" dirty="0"/>
              <a:t> </a:t>
            </a:r>
            <a:r>
              <a:rPr lang="en-US" sz="3200" b="1" i="1" dirty="0" smtClean="0">
                <a:solidFill>
                  <a:srgbClr val="00FFFF"/>
                </a:solidFill>
              </a:rPr>
              <a:t>[Jesus]</a:t>
            </a:r>
            <a:r>
              <a:rPr lang="en-US" sz="3200" b="1" dirty="0" smtClean="0"/>
              <a:t> </a:t>
            </a:r>
            <a:r>
              <a:rPr lang="en-US" sz="3200" b="1" dirty="0"/>
              <a:t>who was to rule all nations with a rod of iron. And her </a:t>
            </a:r>
            <a:r>
              <a:rPr lang="en-US" sz="3200" b="1" u="sng" dirty="0">
                <a:solidFill>
                  <a:srgbClr val="FFFF00"/>
                </a:solidFill>
              </a:rPr>
              <a:t>Child</a:t>
            </a:r>
            <a:r>
              <a:rPr lang="en-US" sz="3200" b="1" dirty="0"/>
              <a:t> </a:t>
            </a:r>
            <a:r>
              <a:rPr lang="en-US" sz="3200" b="1" i="1" dirty="0" smtClean="0">
                <a:solidFill>
                  <a:srgbClr val="00FFFF"/>
                </a:solidFill>
              </a:rPr>
              <a:t>[Jesus]</a:t>
            </a:r>
            <a:r>
              <a:rPr lang="en-US" sz="3200" b="1" dirty="0" smtClean="0"/>
              <a:t> </a:t>
            </a:r>
            <a:r>
              <a:rPr lang="en-US" sz="3200" b="1" dirty="0"/>
              <a:t>was caught up to God and His throne </a:t>
            </a:r>
            <a:r>
              <a:rPr lang="en-US" sz="3200" b="1" i="1" dirty="0" smtClean="0">
                <a:solidFill>
                  <a:srgbClr val="00FFFF"/>
                </a:solidFill>
              </a:rPr>
              <a:t>[after </a:t>
            </a:r>
            <a:r>
              <a:rPr lang="en-US" sz="3200" b="1" i="1" dirty="0">
                <a:solidFill>
                  <a:srgbClr val="00FFFF"/>
                </a:solidFill>
              </a:rPr>
              <a:t>His death and </a:t>
            </a:r>
            <a:r>
              <a:rPr lang="en-US" sz="3200" b="1" i="1" dirty="0" smtClean="0">
                <a:solidFill>
                  <a:srgbClr val="00FFFF"/>
                </a:solidFill>
              </a:rPr>
              <a:t>resurrection]</a:t>
            </a:r>
            <a:r>
              <a:rPr lang="en-US" sz="3200" b="1" dirty="0" smtClean="0"/>
              <a:t>. </a:t>
            </a:r>
          </a:p>
          <a:p>
            <a:pPr marL="517525" lvl="1" indent="-409575" algn="l">
              <a:spcBef>
                <a:spcPts val="1200"/>
              </a:spcBef>
              <a:buClr>
                <a:srgbClr val="00FFFF"/>
              </a:buClr>
            </a:pPr>
            <a:r>
              <a:rPr lang="en-US" sz="3200" b="1" i="1" dirty="0" smtClean="0">
                <a:solidFill>
                  <a:srgbClr val="00FFFF"/>
                </a:solidFill>
              </a:rPr>
              <a:t>6</a:t>
            </a:r>
            <a:r>
              <a:rPr lang="en-US" sz="3200" b="1" dirty="0" smtClean="0"/>
              <a:t> </a:t>
            </a:r>
            <a:r>
              <a:rPr lang="en-US" sz="3200" b="1" u="sng" dirty="0">
                <a:solidFill>
                  <a:srgbClr val="FFFF00"/>
                </a:solidFill>
              </a:rPr>
              <a:t>Then</a:t>
            </a:r>
            <a:r>
              <a:rPr lang="en-US" sz="3200" b="1" dirty="0"/>
              <a:t> </a:t>
            </a:r>
            <a:r>
              <a:rPr lang="en-US" sz="3200" b="1" i="1" dirty="0" smtClean="0">
                <a:solidFill>
                  <a:srgbClr val="00FFFF"/>
                </a:solidFill>
              </a:rPr>
              <a:t>[about</a:t>
            </a:r>
            <a:r>
              <a:rPr lang="en-US" sz="3200" b="1" i="1" dirty="0" smtClean="0"/>
              <a:t> </a:t>
            </a:r>
            <a:r>
              <a:rPr lang="en-US" sz="3200" b="1" i="1" dirty="0" smtClean="0">
                <a:solidFill>
                  <a:srgbClr val="00FFFF"/>
                </a:solidFill>
              </a:rPr>
              <a:t>2000 years </a:t>
            </a:r>
            <a:r>
              <a:rPr lang="en-US" sz="3200" b="1" i="1" dirty="0">
                <a:solidFill>
                  <a:srgbClr val="00FFFF"/>
                </a:solidFill>
              </a:rPr>
              <a:t>later, during </a:t>
            </a:r>
            <a:r>
              <a:rPr lang="en-US" sz="3200" b="1" i="1" dirty="0" smtClean="0">
                <a:solidFill>
                  <a:srgbClr val="00FFFF"/>
                </a:solidFill>
              </a:rPr>
              <a:t>the seven </a:t>
            </a:r>
            <a:r>
              <a:rPr lang="en-US" sz="3200" b="1" i="1" dirty="0">
                <a:solidFill>
                  <a:srgbClr val="00FFFF"/>
                </a:solidFill>
              </a:rPr>
              <a:t>year </a:t>
            </a:r>
            <a:r>
              <a:rPr lang="en-US" sz="3200" b="1" i="1" dirty="0" smtClean="0">
                <a:solidFill>
                  <a:srgbClr val="00FFFF"/>
                </a:solidFill>
              </a:rPr>
              <a:t>Tribulation]</a:t>
            </a:r>
            <a:r>
              <a:rPr lang="en-US" sz="3200" b="1" dirty="0" smtClean="0">
                <a:solidFill>
                  <a:srgbClr val="00FFFF"/>
                </a:solidFill>
              </a:rPr>
              <a:t> </a:t>
            </a:r>
            <a:r>
              <a:rPr lang="en-US" sz="3200" b="1" dirty="0"/>
              <a:t>…the </a:t>
            </a:r>
            <a:r>
              <a:rPr lang="en-US" sz="3200" b="1" u="sng" dirty="0">
                <a:solidFill>
                  <a:srgbClr val="FFFF00"/>
                </a:solidFill>
              </a:rPr>
              <a:t>woman</a:t>
            </a:r>
            <a:r>
              <a:rPr lang="en-US" sz="3200" b="1" dirty="0"/>
              <a:t> </a:t>
            </a:r>
            <a:r>
              <a:rPr lang="en-US" sz="3200" b="1" i="1" dirty="0" smtClean="0">
                <a:solidFill>
                  <a:srgbClr val="00FFFF"/>
                </a:solidFill>
              </a:rPr>
              <a:t>[Israel]</a:t>
            </a:r>
            <a:r>
              <a:rPr lang="en-US" sz="3200" b="1" dirty="0" smtClean="0"/>
              <a:t> </a:t>
            </a:r>
            <a:r>
              <a:rPr lang="en-US" sz="3200" b="1" dirty="0"/>
              <a:t>fled into the </a:t>
            </a:r>
            <a:r>
              <a:rPr lang="en-US" sz="3200" b="1" u="sng" dirty="0">
                <a:solidFill>
                  <a:srgbClr val="FFFF00"/>
                </a:solidFill>
              </a:rPr>
              <a:t>wilderness</a:t>
            </a:r>
            <a:r>
              <a:rPr lang="en-US" sz="3200" b="1" dirty="0"/>
              <a:t> </a:t>
            </a:r>
            <a:r>
              <a:rPr lang="en-US" sz="3200" b="1" i="1" dirty="0" smtClean="0">
                <a:solidFill>
                  <a:srgbClr val="00FFFF"/>
                </a:solidFill>
              </a:rPr>
              <a:t>[Petra]</a:t>
            </a:r>
            <a:r>
              <a:rPr lang="en-US" sz="3200" b="1" dirty="0" smtClean="0"/>
              <a:t>, </a:t>
            </a:r>
            <a:r>
              <a:rPr lang="en-US" sz="3200" b="1" dirty="0"/>
              <a:t>where she has a place prepared by God, that they should feed her there </a:t>
            </a:r>
            <a:r>
              <a:rPr lang="en-US" sz="3200" b="1" u="sng" dirty="0" smtClean="0">
                <a:solidFill>
                  <a:srgbClr val="FFFF00"/>
                </a:solidFill>
              </a:rPr>
              <a:t>1,260 days</a:t>
            </a:r>
            <a:r>
              <a:rPr lang="en-US" sz="3200" b="1" dirty="0" smtClean="0"/>
              <a:t> </a:t>
            </a:r>
            <a:r>
              <a:rPr lang="en-US" sz="3200" b="1" i="1" dirty="0" smtClean="0">
                <a:solidFill>
                  <a:srgbClr val="00FFFF"/>
                </a:solidFill>
              </a:rPr>
              <a:t>[or </a:t>
            </a:r>
            <a:r>
              <a:rPr lang="en-US" sz="3200" b="1" i="1" dirty="0">
                <a:solidFill>
                  <a:srgbClr val="00FFFF"/>
                </a:solidFill>
              </a:rPr>
              <a:t>3½ </a:t>
            </a:r>
            <a:r>
              <a:rPr lang="en-US" sz="3200" b="1" i="1" dirty="0" err="1" smtClean="0">
                <a:solidFill>
                  <a:srgbClr val="00FFFF"/>
                </a:solidFill>
              </a:rPr>
              <a:t>yrs</a:t>
            </a:r>
            <a:r>
              <a:rPr lang="en-US" sz="3200" b="1" i="1" dirty="0" smtClean="0">
                <a:solidFill>
                  <a:srgbClr val="00FFFF"/>
                </a:solidFill>
              </a:rPr>
              <a:t>]</a:t>
            </a:r>
            <a:r>
              <a:rPr lang="en-US" sz="3200" b="1" dirty="0" smtClean="0"/>
              <a:t>.</a:t>
            </a:r>
          </a:p>
        </p:txBody>
      </p:sp>
      <p:cxnSp>
        <p:nvCxnSpPr>
          <p:cNvPr id="3" name="Straight Connector 2"/>
          <p:cNvCxnSpPr>
            <a:stCxn id="7" idx="1"/>
          </p:cNvCxnSpPr>
          <p:nvPr/>
        </p:nvCxnSpPr>
        <p:spPr bwMode="auto">
          <a:xfrm flipV="1">
            <a:off x="228600" y="3957667"/>
            <a:ext cx="8191500" cy="1"/>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257800" y="1828800"/>
            <a:ext cx="24003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801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8847"/>
            <a:ext cx="8839200" cy="6586418"/>
          </a:xfrm>
          <a:prstGeom prst="rect">
            <a:avLst/>
          </a:prstGeom>
        </p:spPr>
        <p:txBody>
          <a:bodyPr wrap="square">
            <a:spAutoFit/>
          </a:bodyPr>
          <a:lstStyle/>
          <a:p>
            <a:pPr algn="l"/>
            <a:r>
              <a:rPr lang="en-US" sz="2800" b="1" dirty="0">
                <a:solidFill>
                  <a:srgbClr val="00FFFF"/>
                </a:solidFill>
              </a:rPr>
              <a:t>To summarize, </a:t>
            </a:r>
            <a:r>
              <a:rPr lang="en-US" sz="2800" b="1" dirty="0" smtClean="0">
                <a:solidFill>
                  <a:srgbClr val="00FFFF"/>
                </a:solidFill>
              </a:rPr>
              <a:t>Genesis </a:t>
            </a:r>
            <a:r>
              <a:rPr lang="en-US" sz="2800" b="1" dirty="0">
                <a:solidFill>
                  <a:srgbClr val="00FFFF"/>
                </a:solidFill>
              </a:rPr>
              <a:t>3:15 </a:t>
            </a:r>
            <a:r>
              <a:rPr lang="en-US" sz="2800" b="1" dirty="0" smtClean="0">
                <a:solidFill>
                  <a:srgbClr val="00FFFF"/>
                </a:solidFill>
              </a:rPr>
              <a:t>is </a:t>
            </a:r>
            <a:r>
              <a:rPr lang="en-US" sz="2800" b="1" dirty="0">
                <a:solidFill>
                  <a:srgbClr val="00FFFF"/>
                </a:solidFill>
              </a:rPr>
              <a:t>fulfilled </a:t>
            </a:r>
            <a:r>
              <a:rPr lang="en-US" sz="2800" b="1" dirty="0" smtClean="0">
                <a:solidFill>
                  <a:srgbClr val="00FFFF"/>
                </a:solidFill>
              </a:rPr>
              <a:t>in three </a:t>
            </a:r>
            <a:r>
              <a:rPr lang="en-US" sz="2800" b="1" dirty="0">
                <a:solidFill>
                  <a:srgbClr val="00FFFF"/>
                </a:solidFill>
              </a:rPr>
              <a:t>ways: </a:t>
            </a:r>
            <a:endParaRPr lang="en-US" sz="2800" dirty="0">
              <a:solidFill>
                <a:srgbClr val="00FFFF"/>
              </a:solidFill>
            </a:endParaRPr>
          </a:p>
          <a:p>
            <a:pPr marL="514350" lvl="0" indent="-514350" algn="l">
              <a:spcBef>
                <a:spcPts val="1200"/>
              </a:spcBef>
              <a:buClr>
                <a:srgbClr val="00FFFF"/>
              </a:buClr>
              <a:buFont typeface="+mj-lt"/>
              <a:buAutoNum type="arabicPeriod"/>
            </a:pPr>
            <a:r>
              <a:rPr lang="en-US" sz="2800" b="1" dirty="0"/>
              <a:t>Satan’s attempt to destroy Eve’s children (e.g., Cain murders Abel); </a:t>
            </a:r>
            <a:r>
              <a:rPr lang="en-US" sz="2800" b="1" dirty="0" smtClean="0"/>
              <a:t>including his </a:t>
            </a:r>
            <a:r>
              <a:rPr lang="en-US" sz="2800" b="1" dirty="0"/>
              <a:t>efforts </a:t>
            </a:r>
            <a:r>
              <a:rPr lang="en-US" sz="2800" b="1" dirty="0" smtClean="0"/>
              <a:t>to </a:t>
            </a:r>
            <a:r>
              <a:rPr lang="en-US" sz="2800" b="1" dirty="0"/>
              <a:t>destroy Israel and the </a:t>
            </a:r>
            <a:r>
              <a:rPr lang="en-US" sz="2800" b="1" dirty="0" smtClean="0"/>
              <a:t>Jews throughout history. </a:t>
            </a:r>
            <a:endParaRPr lang="en-US" sz="2800" dirty="0"/>
          </a:p>
          <a:p>
            <a:pPr marL="514350" lvl="0" indent="-514350" algn="l">
              <a:spcBef>
                <a:spcPts val="1200"/>
              </a:spcBef>
              <a:buClr>
                <a:srgbClr val="00FFFF"/>
              </a:buClr>
              <a:buFont typeface="+mj-lt"/>
              <a:buAutoNum type="arabicPeriod"/>
            </a:pPr>
            <a:r>
              <a:rPr lang="en-US" sz="2800" b="1" dirty="0"/>
              <a:t>The long war waged between Satan’s kingdom </a:t>
            </a:r>
            <a:r>
              <a:rPr lang="en-US" sz="2800" b="1" dirty="0" smtClean="0"/>
              <a:t>(children </a:t>
            </a:r>
            <a:r>
              <a:rPr lang="en-US" sz="2800" b="1" dirty="0"/>
              <a:t>of </a:t>
            </a:r>
            <a:r>
              <a:rPr lang="en-US" sz="2800" b="1" dirty="0" smtClean="0"/>
              <a:t>darkness) and </a:t>
            </a:r>
            <a:r>
              <a:rPr lang="en-US" sz="2800" b="1" dirty="0"/>
              <a:t>God’s kingdom </a:t>
            </a:r>
            <a:r>
              <a:rPr lang="en-US" sz="2800" b="1" dirty="0" smtClean="0"/>
              <a:t>(children </a:t>
            </a:r>
            <a:r>
              <a:rPr lang="en-US" sz="2800" b="1" dirty="0"/>
              <a:t>of </a:t>
            </a:r>
            <a:r>
              <a:rPr lang="en-US" sz="2800" b="1" dirty="0" smtClean="0"/>
              <a:t>light) culminates </a:t>
            </a:r>
            <a:r>
              <a:rPr lang="en-US" sz="2800" b="1" dirty="0"/>
              <a:t>with a great battle between Satan and his angels and Michael and his angels, ending with Satan’s defeat (Rom. 16:20, Rev. 20:1-3), and God’s kingdom established on earth (Rev. 11:15). </a:t>
            </a:r>
            <a:endParaRPr lang="en-US" sz="2800" dirty="0"/>
          </a:p>
          <a:p>
            <a:pPr marL="514350" lvl="0" indent="-514350" algn="l">
              <a:spcBef>
                <a:spcPts val="1200"/>
              </a:spcBef>
              <a:buClr>
                <a:srgbClr val="00FFFF"/>
              </a:buClr>
              <a:buFont typeface="+mj-lt"/>
              <a:buAutoNum type="arabicPeriod"/>
            </a:pPr>
            <a:r>
              <a:rPr lang="en-US" sz="2800" b="1" dirty="0"/>
              <a:t>Satan appears to have </a:t>
            </a:r>
            <a:r>
              <a:rPr lang="en-US" sz="2800" b="1" dirty="0" smtClean="0"/>
              <a:t>upper </a:t>
            </a:r>
            <a:r>
              <a:rPr lang="en-US" sz="2800" b="1" dirty="0"/>
              <a:t>hand </a:t>
            </a:r>
            <a:r>
              <a:rPr lang="en-US" sz="2800" b="1" dirty="0" smtClean="0"/>
              <a:t>when he bruises </a:t>
            </a:r>
            <a:r>
              <a:rPr lang="en-US" sz="2800" b="1" dirty="0"/>
              <a:t>Jesus’ </a:t>
            </a:r>
            <a:r>
              <a:rPr lang="en-US" sz="2800" b="1" dirty="0" smtClean="0"/>
              <a:t>heel; </a:t>
            </a:r>
            <a:r>
              <a:rPr lang="en-US" sz="2800" b="1" dirty="0"/>
              <a:t>but </a:t>
            </a:r>
            <a:r>
              <a:rPr lang="en-US" sz="2800" b="1" dirty="0" smtClean="0"/>
              <a:t>Jesus </a:t>
            </a:r>
            <a:r>
              <a:rPr lang="en-US" sz="2800" b="1" dirty="0"/>
              <a:t>defeats Satan, by rising from the dead (Rev. 12:1-5), </a:t>
            </a:r>
            <a:r>
              <a:rPr lang="en-US" sz="2800" b="1" dirty="0" smtClean="0"/>
              <a:t>with a final blow coming at </a:t>
            </a:r>
            <a:r>
              <a:rPr lang="en-US" sz="2800" b="1" dirty="0"/>
              <a:t>His triumphant return (Rev. 19:11-21). </a:t>
            </a:r>
            <a:endParaRPr lang="en-US" sz="2800" dirty="0"/>
          </a:p>
        </p:txBody>
      </p:sp>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5</a:t>
            </a:r>
            <a:endParaRPr lang="en-US" sz="2400" b="1" dirty="0">
              <a:effectLst/>
            </a:endParaRPr>
          </a:p>
        </p:txBody>
      </p:sp>
    </p:spTree>
    <p:extLst>
      <p:ext uri="{BB962C8B-B14F-4D97-AF65-F5344CB8AC3E}">
        <p14:creationId xmlns:p14="http://schemas.microsoft.com/office/powerpoint/2010/main" val="28010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3659"/>
            <a:ext cx="8839200" cy="6463308"/>
          </a:xfrm>
          <a:prstGeom prst="rect">
            <a:avLst/>
          </a:prstGeom>
        </p:spPr>
        <p:txBody>
          <a:bodyPr wrap="square">
            <a:spAutoFit/>
          </a:bodyPr>
          <a:lstStyle/>
          <a:p>
            <a:pPr algn="l"/>
            <a:r>
              <a:rPr lang="en-US" sz="3600" b="1" dirty="0">
                <a:solidFill>
                  <a:srgbClr val="00FFFF"/>
                </a:solidFill>
              </a:rPr>
              <a:t>What Dispensationalists Believe: </a:t>
            </a:r>
            <a:endParaRPr lang="en-US" sz="3600" b="1" dirty="0" smtClean="0">
              <a:solidFill>
                <a:srgbClr val="00FFFF"/>
              </a:solidFill>
            </a:endParaRPr>
          </a:p>
          <a:p>
            <a:pPr algn="l"/>
            <a:endParaRPr lang="en-US" sz="1200" b="1" dirty="0" smtClean="0"/>
          </a:p>
          <a:p>
            <a:pPr marL="457200" indent="-457200" algn="l">
              <a:buFont typeface="Arial" pitchFamily="34" charset="0"/>
              <a:buChar char="•"/>
            </a:pPr>
            <a:r>
              <a:rPr lang="en-US" sz="3200" b="1" dirty="0" err="1" smtClean="0"/>
              <a:t>Dispensationalism</a:t>
            </a:r>
            <a:r>
              <a:rPr lang="en-US" sz="3200" b="1" dirty="0" smtClean="0"/>
              <a:t> </a:t>
            </a:r>
            <a:r>
              <a:rPr lang="en-US" sz="3200" b="1" dirty="0"/>
              <a:t>is a method for interpreting the Bible. </a:t>
            </a:r>
          </a:p>
          <a:p>
            <a:pPr marL="457200" indent="-457200" algn="l">
              <a:spcBef>
                <a:spcPts val="1800"/>
              </a:spcBef>
              <a:buFont typeface="Arial" pitchFamily="34" charset="0"/>
              <a:buChar char="•"/>
            </a:pPr>
            <a:r>
              <a:rPr lang="en-US" sz="3200" b="1" dirty="0" smtClean="0"/>
              <a:t>Basically, dispensationalist believe that </a:t>
            </a:r>
            <a:r>
              <a:rPr lang="en-US" sz="3200" b="1" dirty="0"/>
              <a:t>throughout history God </a:t>
            </a:r>
            <a:r>
              <a:rPr lang="en-US" sz="3200" b="1" dirty="0" smtClean="0"/>
              <a:t>dealt </a:t>
            </a:r>
            <a:r>
              <a:rPr lang="en-US" sz="3200" b="1" dirty="0"/>
              <a:t>with humanity in different ways at different times as part of the process of revealing His character and His plan for </a:t>
            </a:r>
            <a:r>
              <a:rPr lang="en-US" sz="3200" b="1" dirty="0" smtClean="0"/>
              <a:t>mankind.</a:t>
            </a:r>
          </a:p>
          <a:p>
            <a:pPr marL="457200" indent="-457200" algn="l">
              <a:spcBef>
                <a:spcPts val="1800"/>
              </a:spcBef>
              <a:buFont typeface="Arial" pitchFamily="34" charset="0"/>
              <a:buChar char="•"/>
              <a:tabLst>
                <a:tab pos="1997075" algn="l"/>
              </a:tabLst>
            </a:pPr>
            <a:r>
              <a:rPr lang="en-US" sz="3200" b="1" dirty="0" smtClean="0"/>
              <a:t>In each dispensation man is assigned a </a:t>
            </a:r>
            <a:r>
              <a:rPr lang="en-US" sz="3200" b="1" dirty="0" smtClean="0">
                <a:solidFill>
                  <a:srgbClr val="FFFF00"/>
                </a:solidFill>
              </a:rPr>
              <a:t>responsibility</a:t>
            </a:r>
            <a:r>
              <a:rPr lang="en-US" sz="3200" b="1" dirty="0" smtClean="0"/>
              <a:t>, he </a:t>
            </a:r>
            <a:r>
              <a:rPr lang="en-US" sz="3200" b="1" dirty="0" smtClean="0">
                <a:solidFill>
                  <a:srgbClr val="FFFF00"/>
                </a:solidFill>
              </a:rPr>
              <a:t>fails</a:t>
            </a:r>
            <a:r>
              <a:rPr lang="en-US" sz="3200" b="1" dirty="0" smtClean="0"/>
              <a:t> to keep his responsibility, and He is </a:t>
            </a:r>
            <a:r>
              <a:rPr lang="en-US" sz="3200" b="1" dirty="0" smtClean="0">
                <a:solidFill>
                  <a:srgbClr val="FFFF00"/>
                </a:solidFill>
              </a:rPr>
              <a:t>judged</a:t>
            </a:r>
            <a:r>
              <a:rPr lang="en-US" sz="3200" b="1" dirty="0" smtClean="0"/>
              <a:t> by God.</a:t>
            </a:r>
          </a:p>
        </p:txBody>
      </p:sp>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5</a:t>
            </a:r>
            <a:endParaRPr lang="en-US" sz="2400" b="1" dirty="0">
              <a:effectLst/>
            </a:endParaRPr>
          </a:p>
        </p:txBody>
      </p:sp>
    </p:spTree>
    <p:extLst>
      <p:ext uri="{BB962C8B-B14F-4D97-AF65-F5344CB8AC3E}">
        <p14:creationId xmlns:p14="http://schemas.microsoft.com/office/powerpoint/2010/main" val="14023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83" name="Oval 3"/>
          <p:cNvSpPr>
            <a:spLocks noChangeArrowheads="1"/>
          </p:cNvSpPr>
          <p:nvPr/>
        </p:nvSpPr>
        <p:spPr bwMode="auto">
          <a:xfrm>
            <a:off x="381000" y="19812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4" name="Oval 4"/>
          <p:cNvSpPr>
            <a:spLocks noChangeArrowheads="1"/>
          </p:cNvSpPr>
          <p:nvPr/>
        </p:nvSpPr>
        <p:spPr bwMode="auto">
          <a:xfrm>
            <a:off x="1524000" y="19050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5" name="Oval 5"/>
          <p:cNvSpPr>
            <a:spLocks noChangeArrowheads="1"/>
          </p:cNvSpPr>
          <p:nvPr/>
        </p:nvSpPr>
        <p:spPr bwMode="auto">
          <a:xfrm>
            <a:off x="2743200" y="1905000"/>
            <a:ext cx="10668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6" name="Oval 6"/>
          <p:cNvSpPr>
            <a:spLocks noChangeArrowheads="1"/>
          </p:cNvSpPr>
          <p:nvPr/>
        </p:nvSpPr>
        <p:spPr bwMode="auto">
          <a:xfrm>
            <a:off x="3886200" y="18288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7" name="Oval 7"/>
          <p:cNvSpPr>
            <a:spLocks noChangeArrowheads="1"/>
          </p:cNvSpPr>
          <p:nvPr/>
        </p:nvSpPr>
        <p:spPr bwMode="auto">
          <a:xfrm>
            <a:off x="5029200" y="18288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8" name="Oval 8"/>
          <p:cNvSpPr>
            <a:spLocks noChangeArrowheads="1"/>
          </p:cNvSpPr>
          <p:nvPr/>
        </p:nvSpPr>
        <p:spPr bwMode="auto">
          <a:xfrm>
            <a:off x="6248400" y="17526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89" name="Oval 9"/>
          <p:cNvSpPr>
            <a:spLocks noChangeArrowheads="1"/>
          </p:cNvSpPr>
          <p:nvPr/>
        </p:nvSpPr>
        <p:spPr bwMode="auto">
          <a:xfrm>
            <a:off x="152400" y="3200400"/>
            <a:ext cx="14478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0" name="Oval 10"/>
          <p:cNvSpPr>
            <a:spLocks noChangeArrowheads="1"/>
          </p:cNvSpPr>
          <p:nvPr/>
        </p:nvSpPr>
        <p:spPr bwMode="auto">
          <a:xfrm>
            <a:off x="152400" y="4191000"/>
            <a:ext cx="14478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1" name="Oval 11"/>
          <p:cNvSpPr>
            <a:spLocks noChangeArrowheads="1"/>
          </p:cNvSpPr>
          <p:nvPr/>
        </p:nvSpPr>
        <p:spPr bwMode="auto">
          <a:xfrm>
            <a:off x="152400" y="5181600"/>
            <a:ext cx="14478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2" name="Oval 12"/>
          <p:cNvSpPr>
            <a:spLocks noChangeArrowheads="1"/>
          </p:cNvSpPr>
          <p:nvPr/>
        </p:nvSpPr>
        <p:spPr bwMode="auto">
          <a:xfrm>
            <a:off x="6096000" y="3276600"/>
            <a:ext cx="1295400" cy="1066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3" name="Oval 13"/>
          <p:cNvSpPr>
            <a:spLocks noChangeArrowheads="1"/>
          </p:cNvSpPr>
          <p:nvPr/>
        </p:nvSpPr>
        <p:spPr bwMode="auto">
          <a:xfrm>
            <a:off x="6096000" y="4267200"/>
            <a:ext cx="12192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4" name="Oval 14"/>
          <p:cNvSpPr>
            <a:spLocks noChangeArrowheads="1"/>
          </p:cNvSpPr>
          <p:nvPr/>
        </p:nvSpPr>
        <p:spPr bwMode="auto">
          <a:xfrm>
            <a:off x="6096000" y="5257800"/>
            <a:ext cx="12192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5" name="Oval 15"/>
          <p:cNvSpPr>
            <a:spLocks noChangeArrowheads="1"/>
          </p:cNvSpPr>
          <p:nvPr/>
        </p:nvSpPr>
        <p:spPr bwMode="auto">
          <a:xfrm>
            <a:off x="7620000" y="3276600"/>
            <a:ext cx="1219200" cy="1066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6" name="Oval 16"/>
          <p:cNvSpPr>
            <a:spLocks noChangeArrowheads="1"/>
          </p:cNvSpPr>
          <p:nvPr/>
        </p:nvSpPr>
        <p:spPr bwMode="auto">
          <a:xfrm>
            <a:off x="7620000" y="4267200"/>
            <a:ext cx="1295400" cy="1066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7" name="Oval 17"/>
          <p:cNvSpPr>
            <a:spLocks noChangeArrowheads="1"/>
          </p:cNvSpPr>
          <p:nvPr/>
        </p:nvSpPr>
        <p:spPr bwMode="auto">
          <a:xfrm>
            <a:off x="7620000" y="5257800"/>
            <a:ext cx="12954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8" name="Oval 18"/>
          <p:cNvSpPr>
            <a:spLocks noChangeArrowheads="1"/>
          </p:cNvSpPr>
          <p:nvPr/>
        </p:nvSpPr>
        <p:spPr bwMode="auto">
          <a:xfrm>
            <a:off x="1295400" y="3429000"/>
            <a:ext cx="1447800" cy="914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899" name="Oval 19"/>
          <p:cNvSpPr>
            <a:spLocks noChangeArrowheads="1"/>
          </p:cNvSpPr>
          <p:nvPr/>
        </p:nvSpPr>
        <p:spPr bwMode="auto">
          <a:xfrm>
            <a:off x="1295400" y="4419600"/>
            <a:ext cx="1447800" cy="914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0" name="Oval 20"/>
          <p:cNvSpPr>
            <a:spLocks noChangeArrowheads="1"/>
          </p:cNvSpPr>
          <p:nvPr/>
        </p:nvSpPr>
        <p:spPr bwMode="auto">
          <a:xfrm>
            <a:off x="1295400" y="5410200"/>
            <a:ext cx="14478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1" name="Oval 21"/>
          <p:cNvSpPr>
            <a:spLocks noChangeArrowheads="1"/>
          </p:cNvSpPr>
          <p:nvPr/>
        </p:nvSpPr>
        <p:spPr bwMode="auto">
          <a:xfrm>
            <a:off x="4876800" y="3276600"/>
            <a:ext cx="1219200" cy="1066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2" name="Oval 22"/>
          <p:cNvSpPr>
            <a:spLocks noChangeArrowheads="1"/>
          </p:cNvSpPr>
          <p:nvPr/>
        </p:nvSpPr>
        <p:spPr bwMode="auto">
          <a:xfrm>
            <a:off x="4876800" y="4267200"/>
            <a:ext cx="12192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3" name="Oval 23"/>
          <p:cNvSpPr>
            <a:spLocks noChangeArrowheads="1"/>
          </p:cNvSpPr>
          <p:nvPr/>
        </p:nvSpPr>
        <p:spPr bwMode="auto">
          <a:xfrm>
            <a:off x="4876800" y="5257800"/>
            <a:ext cx="12954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4" name="Oval 24"/>
          <p:cNvSpPr>
            <a:spLocks noChangeArrowheads="1"/>
          </p:cNvSpPr>
          <p:nvPr/>
        </p:nvSpPr>
        <p:spPr bwMode="auto">
          <a:xfrm>
            <a:off x="2514600" y="3352800"/>
            <a:ext cx="1219200" cy="914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5" name="Oval 25"/>
          <p:cNvSpPr>
            <a:spLocks noChangeArrowheads="1"/>
          </p:cNvSpPr>
          <p:nvPr/>
        </p:nvSpPr>
        <p:spPr bwMode="auto">
          <a:xfrm>
            <a:off x="2514600" y="4343400"/>
            <a:ext cx="12954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6" name="Oval 26"/>
          <p:cNvSpPr>
            <a:spLocks noChangeArrowheads="1"/>
          </p:cNvSpPr>
          <p:nvPr/>
        </p:nvSpPr>
        <p:spPr bwMode="auto">
          <a:xfrm>
            <a:off x="2514600" y="5334000"/>
            <a:ext cx="12954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7" name="Oval 27"/>
          <p:cNvSpPr>
            <a:spLocks noChangeArrowheads="1"/>
          </p:cNvSpPr>
          <p:nvPr/>
        </p:nvSpPr>
        <p:spPr bwMode="auto">
          <a:xfrm>
            <a:off x="3733800" y="3276600"/>
            <a:ext cx="10668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8" name="Oval 28"/>
          <p:cNvSpPr>
            <a:spLocks noChangeArrowheads="1"/>
          </p:cNvSpPr>
          <p:nvPr/>
        </p:nvSpPr>
        <p:spPr bwMode="auto">
          <a:xfrm>
            <a:off x="3733800" y="4343400"/>
            <a:ext cx="1143000" cy="990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09" name="Oval 29"/>
          <p:cNvSpPr>
            <a:spLocks noChangeArrowheads="1"/>
          </p:cNvSpPr>
          <p:nvPr/>
        </p:nvSpPr>
        <p:spPr bwMode="auto">
          <a:xfrm>
            <a:off x="3733800" y="5334000"/>
            <a:ext cx="1143000" cy="914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7678" name="Rectangle 30"/>
          <p:cNvSpPr>
            <a:spLocks noChangeArrowheads="1"/>
          </p:cNvSpPr>
          <p:nvPr/>
        </p:nvSpPr>
        <p:spPr bwMode="auto">
          <a:xfrm>
            <a:off x="1066800" y="0"/>
            <a:ext cx="4876800" cy="533400"/>
          </a:xfrm>
          <a:prstGeom prst="rect">
            <a:avLst/>
          </a:prstGeom>
          <a:solidFill>
            <a:srgbClr val="DCE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11" name="WordArt 31"/>
          <p:cNvSpPr>
            <a:spLocks noChangeArrowheads="1" noChangeShapeType="1" noTextEdit="1"/>
          </p:cNvSpPr>
          <p:nvPr/>
        </p:nvSpPr>
        <p:spPr bwMode="auto">
          <a:xfrm>
            <a:off x="533400" y="647700"/>
            <a:ext cx="4610100" cy="647700"/>
          </a:xfrm>
          <a:prstGeom prst="rect">
            <a:avLst/>
          </a:prstGeom>
        </p:spPr>
        <p:txBody>
          <a:bodyPr wrap="none" fromWordArt="1">
            <a:prstTxWarp prst="textPlain">
              <a:avLst>
                <a:gd name="adj" fmla="val 50000"/>
              </a:avLst>
            </a:prstTxWarp>
          </a:bodyPr>
          <a:lstStyle/>
          <a:p>
            <a:pPr algn="ctr"/>
            <a:r>
              <a:rPr lang="en-US" sz="3600" kern="10" dirty="0">
                <a:ln w="12700">
                  <a:solidFill>
                    <a:schemeClr val="bg2"/>
                  </a:solidFill>
                  <a:round/>
                  <a:headEnd/>
                  <a:tailEnd/>
                </a:ln>
                <a:solidFill>
                  <a:srgbClr val="F7130D"/>
                </a:solidFill>
                <a:effectLst>
                  <a:outerShdw dist="45791" dir="2021404" algn="ctr" rotWithShape="0">
                    <a:srgbClr val="9999FF"/>
                  </a:outerShdw>
                </a:effectLst>
                <a:latin typeface="Arial Black"/>
              </a:rPr>
              <a:t>The Dispensations</a:t>
            </a:r>
          </a:p>
        </p:txBody>
      </p:sp>
      <p:sp>
        <p:nvSpPr>
          <p:cNvPr id="27680" name="Line 32"/>
          <p:cNvSpPr>
            <a:spLocks noChangeShapeType="1"/>
          </p:cNvSpPr>
          <p:nvPr/>
        </p:nvSpPr>
        <p:spPr bwMode="auto">
          <a:xfrm>
            <a:off x="3810000" y="1600200"/>
            <a:ext cx="76200" cy="48006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33"/>
          <p:cNvSpPr>
            <a:spLocks noChangeShapeType="1"/>
          </p:cNvSpPr>
          <p:nvPr/>
        </p:nvSpPr>
        <p:spPr bwMode="auto">
          <a:xfrm flipV="1">
            <a:off x="3810000" y="1524000"/>
            <a:ext cx="22098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914" name="Freeform 34"/>
          <p:cNvSpPr>
            <a:spLocks/>
          </p:cNvSpPr>
          <p:nvPr/>
        </p:nvSpPr>
        <p:spPr bwMode="auto">
          <a:xfrm>
            <a:off x="7870825" y="1447800"/>
            <a:ext cx="739775" cy="342900"/>
          </a:xfrm>
          <a:custGeom>
            <a:avLst/>
            <a:gdLst>
              <a:gd name="T0" fmla="*/ 2147483647 w 466"/>
              <a:gd name="T1" fmla="*/ 2147483647 h 216"/>
              <a:gd name="T2" fmla="*/ 2147483647 w 466"/>
              <a:gd name="T3" fmla="*/ 2147483647 h 216"/>
              <a:gd name="T4" fmla="*/ 2147483647 w 466"/>
              <a:gd name="T5" fmla="*/ 2147483647 h 216"/>
              <a:gd name="T6" fmla="*/ 2147483647 w 466"/>
              <a:gd name="T7" fmla="*/ 2147483647 h 216"/>
              <a:gd name="T8" fmla="*/ 2147483647 w 466"/>
              <a:gd name="T9" fmla="*/ 2147483647 h 216"/>
              <a:gd name="T10" fmla="*/ 2147483647 w 466"/>
              <a:gd name="T11" fmla="*/ 2147483647 h 216"/>
              <a:gd name="T12" fmla="*/ 2147483647 w 466"/>
              <a:gd name="T13" fmla="*/ 2147483647 h 216"/>
              <a:gd name="T14" fmla="*/ 2147483647 w 466"/>
              <a:gd name="T15" fmla="*/ 2147483647 h 216"/>
              <a:gd name="T16" fmla="*/ 2147483647 w 466"/>
              <a:gd name="T17" fmla="*/ 2147483647 h 216"/>
              <a:gd name="T18" fmla="*/ 2147483647 w 466"/>
              <a:gd name="T19" fmla="*/ 2147483647 h 216"/>
              <a:gd name="T20" fmla="*/ 2147483647 w 466"/>
              <a:gd name="T21" fmla="*/ 2147483647 h 216"/>
              <a:gd name="T22" fmla="*/ 2147483647 w 466"/>
              <a:gd name="T23" fmla="*/ 2147483647 h 216"/>
              <a:gd name="T24" fmla="*/ 2147483647 w 466"/>
              <a:gd name="T25" fmla="*/ 2147483647 h 216"/>
              <a:gd name="T26" fmla="*/ 2147483647 w 466"/>
              <a:gd name="T27" fmla="*/ 2147483647 h 216"/>
              <a:gd name="T28" fmla="*/ 2147483647 w 466"/>
              <a:gd name="T29" fmla="*/ 2147483647 h 216"/>
              <a:gd name="T30" fmla="*/ 2147483647 w 466"/>
              <a:gd name="T31" fmla="*/ 2147483647 h 216"/>
              <a:gd name="T32" fmla="*/ 2147483647 w 466"/>
              <a:gd name="T33" fmla="*/ 2147483647 h 216"/>
              <a:gd name="T34" fmla="*/ 2147483647 w 466"/>
              <a:gd name="T35" fmla="*/ 2147483647 h 216"/>
              <a:gd name="T36" fmla="*/ 2147483647 w 466"/>
              <a:gd name="T37" fmla="*/ 2147483647 h 216"/>
              <a:gd name="T38" fmla="*/ 2147483647 w 466"/>
              <a:gd name="T39" fmla="*/ 2147483647 h 216"/>
              <a:gd name="T40" fmla="*/ 2147483647 w 466"/>
              <a:gd name="T41" fmla="*/ 2147483647 h 216"/>
              <a:gd name="T42" fmla="*/ 2147483647 w 466"/>
              <a:gd name="T43" fmla="*/ 0 h 216"/>
              <a:gd name="T44" fmla="*/ 2147483647 w 466"/>
              <a:gd name="T45" fmla="*/ 2147483647 h 216"/>
              <a:gd name="T46" fmla="*/ 2147483647 w 466"/>
              <a:gd name="T47" fmla="*/ 2147483647 h 216"/>
              <a:gd name="T48" fmla="*/ 2147483647 w 466"/>
              <a:gd name="T49" fmla="*/ 2147483647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6" h="216">
                <a:moveTo>
                  <a:pt x="77" y="24"/>
                </a:moveTo>
                <a:cubicBezTo>
                  <a:pt x="40" y="27"/>
                  <a:pt x="50" y="21"/>
                  <a:pt x="36" y="41"/>
                </a:cubicBezTo>
                <a:cubicBezTo>
                  <a:pt x="39" y="58"/>
                  <a:pt x="41" y="62"/>
                  <a:pt x="55" y="72"/>
                </a:cubicBezTo>
                <a:cubicBezTo>
                  <a:pt x="52" y="84"/>
                  <a:pt x="36" y="100"/>
                  <a:pt x="24" y="103"/>
                </a:cubicBezTo>
                <a:cubicBezTo>
                  <a:pt x="18" y="112"/>
                  <a:pt x="10" y="116"/>
                  <a:pt x="5" y="125"/>
                </a:cubicBezTo>
                <a:cubicBezTo>
                  <a:pt x="17" y="132"/>
                  <a:pt x="19" y="144"/>
                  <a:pt x="24" y="156"/>
                </a:cubicBezTo>
                <a:cubicBezTo>
                  <a:pt x="17" y="159"/>
                  <a:pt x="6" y="157"/>
                  <a:pt x="2" y="163"/>
                </a:cubicBezTo>
                <a:cubicBezTo>
                  <a:pt x="0" y="165"/>
                  <a:pt x="14" y="178"/>
                  <a:pt x="14" y="178"/>
                </a:cubicBezTo>
                <a:cubicBezTo>
                  <a:pt x="25" y="190"/>
                  <a:pt x="32" y="194"/>
                  <a:pt x="48" y="197"/>
                </a:cubicBezTo>
                <a:cubicBezTo>
                  <a:pt x="51" y="211"/>
                  <a:pt x="56" y="208"/>
                  <a:pt x="67" y="216"/>
                </a:cubicBezTo>
                <a:cubicBezTo>
                  <a:pt x="190" y="190"/>
                  <a:pt x="274" y="203"/>
                  <a:pt x="427" y="202"/>
                </a:cubicBezTo>
                <a:cubicBezTo>
                  <a:pt x="437" y="195"/>
                  <a:pt x="448" y="189"/>
                  <a:pt x="458" y="183"/>
                </a:cubicBezTo>
                <a:cubicBezTo>
                  <a:pt x="466" y="162"/>
                  <a:pt x="449" y="178"/>
                  <a:pt x="465" y="151"/>
                </a:cubicBezTo>
                <a:cubicBezTo>
                  <a:pt x="464" y="146"/>
                  <a:pt x="462" y="142"/>
                  <a:pt x="461" y="137"/>
                </a:cubicBezTo>
                <a:cubicBezTo>
                  <a:pt x="460" y="132"/>
                  <a:pt x="465" y="123"/>
                  <a:pt x="465" y="123"/>
                </a:cubicBezTo>
                <a:cubicBezTo>
                  <a:pt x="443" y="107"/>
                  <a:pt x="426" y="95"/>
                  <a:pt x="401" y="84"/>
                </a:cubicBezTo>
                <a:cubicBezTo>
                  <a:pt x="404" y="82"/>
                  <a:pt x="407" y="79"/>
                  <a:pt x="410" y="77"/>
                </a:cubicBezTo>
                <a:cubicBezTo>
                  <a:pt x="414" y="74"/>
                  <a:pt x="418" y="73"/>
                  <a:pt x="422" y="70"/>
                </a:cubicBezTo>
                <a:cubicBezTo>
                  <a:pt x="430" y="64"/>
                  <a:pt x="432" y="56"/>
                  <a:pt x="441" y="51"/>
                </a:cubicBezTo>
                <a:cubicBezTo>
                  <a:pt x="451" y="36"/>
                  <a:pt x="432" y="39"/>
                  <a:pt x="420" y="36"/>
                </a:cubicBezTo>
                <a:cubicBezTo>
                  <a:pt x="430" y="29"/>
                  <a:pt x="426" y="27"/>
                  <a:pt x="422" y="17"/>
                </a:cubicBezTo>
                <a:cubicBezTo>
                  <a:pt x="426" y="8"/>
                  <a:pt x="431" y="5"/>
                  <a:pt x="420" y="0"/>
                </a:cubicBezTo>
                <a:cubicBezTo>
                  <a:pt x="326" y="3"/>
                  <a:pt x="253" y="16"/>
                  <a:pt x="161" y="19"/>
                </a:cubicBezTo>
                <a:cubicBezTo>
                  <a:pt x="140" y="21"/>
                  <a:pt x="121" y="20"/>
                  <a:pt x="103" y="29"/>
                </a:cubicBezTo>
                <a:cubicBezTo>
                  <a:pt x="79" y="27"/>
                  <a:pt x="87" y="31"/>
                  <a:pt x="77"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915" name="Freeform 35"/>
          <p:cNvSpPr>
            <a:spLocks/>
          </p:cNvSpPr>
          <p:nvPr/>
        </p:nvSpPr>
        <p:spPr bwMode="auto">
          <a:xfrm flipV="1">
            <a:off x="7913688" y="1420813"/>
            <a:ext cx="696912" cy="103187"/>
          </a:xfrm>
          <a:custGeom>
            <a:avLst/>
            <a:gdLst>
              <a:gd name="T0" fmla="*/ 0 w 408"/>
              <a:gd name="T1" fmla="*/ 2147483647 h 2"/>
              <a:gd name="T2" fmla="*/ 2147483647 w 408"/>
              <a:gd name="T3" fmla="*/ 2147483647 h 2"/>
              <a:gd name="T4" fmla="*/ 0 60000 65536"/>
              <a:gd name="T5" fmla="*/ 0 60000 65536"/>
            </a:gdLst>
            <a:ahLst/>
            <a:cxnLst>
              <a:cxn ang="T4">
                <a:pos x="T0" y="T1"/>
              </a:cxn>
              <a:cxn ang="T5">
                <a:pos x="T2" y="T3"/>
              </a:cxn>
            </a:cxnLst>
            <a:rect l="0" t="0" r="r" b="b"/>
            <a:pathLst>
              <a:path w="408" h="2">
                <a:moveTo>
                  <a:pt x="0" y="2"/>
                </a:moveTo>
                <a:cubicBezTo>
                  <a:pt x="136" y="0"/>
                  <a:pt x="272" y="2"/>
                  <a:pt x="408" y="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916" name="Oval 36"/>
          <p:cNvSpPr>
            <a:spLocks noChangeArrowheads="1"/>
          </p:cNvSpPr>
          <p:nvPr/>
        </p:nvSpPr>
        <p:spPr bwMode="auto">
          <a:xfrm>
            <a:off x="7848600" y="1752600"/>
            <a:ext cx="8382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17" name="Text Box 37"/>
          <p:cNvSpPr txBox="1">
            <a:spLocks noChangeArrowheads="1"/>
          </p:cNvSpPr>
          <p:nvPr/>
        </p:nvSpPr>
        <p:spPr bwMode="auto">
          <a:xfrm>
            <a:off x="7848600" y="1447800"/>
            <a:ext cx="8382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algn="ctr">
              <a:lnSpc>
                <a:spcPct val="70000"/>
              </a:lnSpc>
              <a:spcBef>
                <a:spcPct val="25000"/>
              </a:spcBef>
            </a:pPr>
            <a:r>
              <a:rPr lang="en-US" sz="1200" b="1">
                <a:solidFill>
                  <a:srgbClr val="333333"/>
                </a:solidFill>
                <a:latin typeface="Greatland Sans Condensed" pitchFamily="34" charset="0"/>
              </a:rPr>
              <a:t>Israel</a:t>
            </a:r>
            <a:r>
              <a:rPr lang="en-US" sz="1200" b="1">
                <a:solidFill>
                  <a:srgbClr val="333333"/>
                </a:solidFill>
                <a:latin typeface="Gill Sans MT" pitchFamily="34" charset="0"/>
              </a:rPr>
              <a:t> </a:t>
            </a:r>
            <a:r>
              <a:rPr lang="en-US" sz="1200" b="1">
                <a:solidFill>
                  <a:srgbClr val="333333"/>
                </a:solidFill>
                <a:latin typeface="Greatland Sans Condensed" pitchFamily="34" charset="0"/>
              </a:rPr>
              <a:t>Restored</a:t>
            </a:r>
          </a:p>
        </p:txBody>
      </p:sp>
      <p:sp>
        <p:nvSpPr>
          <p:cNvPr id="250918" name="Oval 38"/>
          <p:cNvSpPr>
            <a:spLocks noChangeArrowheads="1"/>
          </p:cNvSpPr>
          <p:nvPr/>
        </p:nvSpPr>
        <p:spPr bwMode="auto">
          <a:xfrm>
            <a:off x="4495800" y="14478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p>
        </p:txBody>
      </p:sp>
      <p:sp>
        <p:nvSpPr>
          <p:cNvPr id="250919" name="Oval 39"/>
          <p:cNvSpPr>
            <a:spLocks noChangeArrowheads="1"/>
          </p:cNvSpPr>
          <p:nvPr/>
        </p:nvSpPr>
        <p:spPr bwMode="auto">
          <a:xfrm>
            <a:off x="7696200" y="1371600"/>
            <a:ext cx="10668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rgbClr val="333333"/>
              </a:solidFill>
            </a:endParaRPr>
          </a:p>
        </p:txBody>
      </p:sp>
      <p:sp>
        <p:nvSpPr>
          <p:cNvPr id="40" name="TextBox 39"/>
          <p:cNvSpPr txBox="1"/>
          <p:nvPr/>
        </p:nvSpPr>
        <p:spPr>
          <a:xfrm>
            <a:off x="-38100" y="163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solidFill>
                  <a:schemeClr val="bg1"/>
                </a:solidFill>
                <a:effectLst/>
              </a:rPr>
              <a:t>Pages 6-7</a:t>
            </a:r>
            <a:endParaRPr lang="en-US" sz="2400" b="1" dirty="0">
              <a:solidFill>
                <a:schemeClr val="bg1"/>
              </a:solidFill>
              <a:effectLst/>
            </a:endParaRPr>
          </a:p>
        </p:txBody>
      </p:sp>
    </p:spTree>
    <p:extLst>
      <p:ext uri="{BB962C8B-B14F-4D97-AF65-F5344CB8AC3E}">
        <p14:creationId xmlns:p14="http://schemas.microsoft.com/office/powerpoint/2010/main" val="934717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0911"/>
                                        </p:tgtEl>
                                        <p:attrNameLst>
                                          <p:attrName>style.visibility</p:attrName>
                                        </p:attrNameLst>
                                      </p:cBhvr>
                                      <p:to>
                                        <p:strVal val="visible"/>
                                      </p:to>
                                    </p:set>
                                    <p:animEffect transition="in" filter="fade">
                                      <p:cBhvr>
                                        <p:cTn id="7" dur="770" decel="100000"/>
                                        <p:tgtEl>
                                          <p:spTgt spid="250911"/>
                                        </p:tgtEl>
                                      </p:cBhvr>
                                    </p:animEffect>
                                    <p:animScale>
                                      <p:cBhvr>
                                        <p:cTn id="8" dur="770" decel="100000"/>
                                        <p:tgtEl>
                                          <p:spTgt spid="250911"/>
                                        </p:tgtEl>
                                      </p:cBhvr>
                                      <p:from x="10000" y="10000"/>
                                      <p:to x="200000" y="450000"/>
                                    </p:animScale>
                                    <p:animScale>
                                      <p:cBhvr>
                                        <p:cTn id="9" dur="1230" accel="100000" fill="hold">
                                          <p:stCondLst>
                                            <p:cond delay="770"/>
                                          </p:stCondLst>
                                        </p:cTn>
                                        <p:tgtEl>
                                          <p:spTgt spid="250911"/>
                                        </p:tgtEl>
                                      </p:cBhvr>
                                      <p:from x="200000" y="450000"/>
                                      <p:to x="100000" y="100000"/>
                                    </p:animScale>
                                    <p:set>
                                      <p:cBhvr>
                                        <p:cTn id="10" dur="770" fill="hold"/>
                                        <p:tgtEl>
                                          <p:spTgt spid="250911"/>
                                        </p:tgtEl>
                                        <p:attrNameLst>
                                          <p:attrName>ppt_x</p:attrName>
                                        </p:attrNameLst>
                                      </p:cBhvr>
                                      <p:to>
                                        <p:strVal val="(0.5)"/>
                                      </p:to>
                                    </p:set>
                                    <p:anim from="(0.5)" to="(#ppt_x)" calcmode="lin" valueType="num">
                                      <p:cBhvr>
                                        <p:cTn id="11" dur="1230" accel="100000" fill="hold">
                                          <p:stCondLst>
                                            <p:cond delay="770"/>
                                          </p:stCondLst>
                                        </p:cTn>
                                        <p:tgtEl>
                                          <p:spTgt spid="250911"/>
                                        </p:tgtEl>
                                        <p:attrNameLst>
                                          <p:attrName>ppt_x</p:attrName>
                                        </p:attrNameLst>
                                      </p:cBhvr>
                                    </p:anim>
                                    <p:set>
                                      <p:cBhvr>
                                        <p:cTn id="12" dur="770" fill="hold"/>
                                        <p:tgtEl>
                                          <p:spTgt spid="250911"/>
                                        </p:tgtEl>
                                        <p:attrNameLst>
                                          <p:attrName>ppt_y</p:attrName>
                                        </p:attrNameLst>
                                      </p:cBhvr>
                                      <p:to>
                                        <p:strVal val="(#ppt_y+0.4)"/>
                                      </p:to>
                                    </p:set>
                                    <p:anim from="(#ppt_y+0.4)" to="(#ppt_y)" calcmode="lin" valueType="num">
                                      <p:cBhvr>
                                        <p:cTn id="13" dur="1230" accel="100000" fill="hold">
                                          <p:stCondLst>
                                            <p:cond delay="770"/>
                                          </p:stCondLst>
                                        </p:cTn>
                                        <p:tgtEl>
                                          <p:spTgt spid="2509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0883"/>
                                        </p:tgtEl>
                                        <p:attrNameLst>
                                          <p:attrName>style.visibility</p:attrName>
                                        </p:attrNameLst>
                                      </p:cBhvr>
                                      <p:to>
                                        <p:strVal val="visible"/>
                                      </p:to>
                                    </p:set>
                                    <p:animEffect transition="in" filter="dissolve">
                                      <p:cBhvr>
                                        <p:cTn id="18" dur="500"/>
                                        <p:tgtEl>
                                          <p:spTgt spid="2508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50889"/>
                                        </p:tgtEl>
                                        <p:attrNameLst>
                                          <p:attrName>style.visibility</p:attrName>
                                        </p:attrNameLst>
                                      </p:cBhvr>
                                      <p:to>
                                        <p:strVal val="visible"/>
                                      </p:to>
                                    </p:set>
                                    <p:animEffect transition="in" filter="dissolve">
                                      <p:cBhvr>
                                        <p:cTn id="23" dur="500"/>
                                        <p:tgtEl>
                                          <p:spTgt spid="2508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50890"/>
                                        </p:tgtEl>
                                        <p:attrNameLst>
                                          <p:attrName>style.visibility</p:attrName>
                                        </p:attrNameLst>
                                      </p:cBhvr>
                                      <p:to>
                                        <p:strVal val="visible"/>
                                      </p:to>
                                    </p:set>
                                    <p:animEffect transition="in" filter="dissolve">
                                      <p:cBhvr>
                                        <p:cTn id="28" dur="500"/>
                                        <p:tgtEl>
                                          <p:spTgt spid="250890"/>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25088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50891"/>
                                        </p:tgtEl>
                                        <p:attrNameLst>
                                          <p:attrName>style.visibility</p:attrName>
                                        </p:attrNameLst>
                                      </p:cBhvr>
                                      <p:to>
                                        <p:strVal val="visible"/>
                                      </p:to>
                                    </p:set>
                                    <p:animEffect transition="in" filter="dissolve">
                                      <p:cBhvr>
                                        <p:cTn id="35" dur="500"/>
                                        <p:tgtEl>
                                          <p:spTgt spid="250891"/>
                                        </p:tgtEl>
                                      </p:cBhvr>
                                    </p:animEffect>
                                  </p:childTnLst>
                                </p:cTn>
                              </p:par>
                              <p:par>
                                <p:cTn id="36" presetID="9" presetClass="exit" presetSubtype="0" fill="hold" grpId="1" nodeType="withEffect">
                                  <p:stCondLst>
                                    <p:cond delay="0"/>
                                  </p:stCondLst>
                                  <p:childTnLst>
                                    <p:animEffect transition="out" filter="dissolve">
                                      <p:cBhvr>
                                        <p:cTn id="37" dur="500"/>
                                        <p:tgtEl>
                                          <p:spTgt spid="250890"/>
                                        </p:tgtEl>
                                      </p:cBhvr>
                                    </p:animEffect>
                                    <p:set>
                                      <p:cBhvr>
                                        <p:cTn id="38" dur="1" fill="hold">
                                          <p:stCondLst>
                                            <p:cond delay="499"/>
                                          </p:stCondLst>
                                        </p:cTn>
                                        <p:tgtEl>
                                          <p:spTgt spid="25089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0884"/>
                                        </p:tgtEl>
                                        <p:attrNameLst>
                                          <p:attrName>style.visibility</p:attrName>
                                        </p:attrNameLst>
                                      </p:cBhvr>
                                      <p:to>
                                        <p:strVal val="visible"/>
                                      </p:to>
                                    </p:set>
                                    <p:animEffect transition="in" filter="dissolve">
                                      <p:cBhvr>
                                        <p:cTn id="43" dur="500"/>
                                        <p:tgtEl>
                                          <p:spTgt spid="250884"/>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250883"/>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250891"/>
                                        </p:tgtEl>
                                      </p:cBhvr>
                                    </p:animEffect>
                                    <p:set>
                                      <p:cBhvr>
                                        <p:cTn id="48" dur="1" fill="hold">
                                          <p:stCondLst>
                                            <p:cond delay="499"/>
                                          </p:stCondLst>
                                        </p:cTn>
                                        <p:tgtEl>
                                          <p:spTgt spid="25089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50898"/>
                                        </p:tgtEl>
                                        <p:attrNameLst>
                                          <p:attrName>style.visibility</p:attrName>
                                        </p:attrNameLst>
                                      </p:cBhvr>
                                      <p:to>
                                        <p:strVal val="visible"/>
                                      </p:to>
                                    </p:set>
                                    <p:animEffect transition="in" filter="dissolve">
                                      <p:cBhvr>
                                        <p:cTn id="53" dur="500"/>
                                        <p:tgtEl>
                                          <p:spTgt spid="2508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50899"/>
                                        </p:tgtEl>
                                        <p:attrNameLst>
                                          <p:attrName>style.visibility</p:attrName>
                                        </p:attrNameLst>
                                      </p:cBhvr>
                                      <p:to>
                                        <p:strVal val="visible"/>
                                      </p:to>
                                    </p:set>
                                    <p:animEffect transition="in" filter="dissolve">
                                      <p:cBhvr>
                                        <p:cTn id="58" dur="500"/>
                                        <p:tgtEl>
                                          <p:spTgt spid="250899"/>
                                        </p:tgtEl>
                                      </p:cBhvr>
                                    </p:animEffect>
                                  </p:childTnLst>
                                </p:cTn>
                              </p:par>
                              <p:par>
                                <p:cTn id="59" presetID="9" presetClass="exit" presetSubtype="0" fill="hold" grpId="1" nodeType="withEffect">
                                  <p:stCondLst>
                                    <p:cond delay="0"/>
                                  </p:stCondLst>
                                  <p:childTnLst>
                                    <p:animEffect transition="out" filter="dissolve">
                                      <p:cBhvr>
                                        <p:cTn id="60" dur="500"/>
                                        <p:tgtEl>
                                          <p:spTgt spid="250898"/>
                                        </p:tgtEl>
                                      </p:cBhvr>
                                    </p:animEffect>
                                    <p:set>
                                      <p:cBhvr>
                                        <p:cTn id="61" dur="1" fill="hold">
                                          <p:stCondLst>
                                            <p:cond delay="499"/>
                                          </p:stCondLst>
                                        </p:cTn>
                                        <p:tgtEl>
                                          <p:spTgt spid="250898"/>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50900"/>
                                        </p:tgtEl>
                                        <p:attrNameLst>
                                          <p:attrName>style.visibility</p:attrName>
                                        </p:attrNameLst>
                                      </p:cBhvr>
                                      <p:to>
                                        <p:strVal val="visible"/>
                                      </p:to>
                                    </p:set>
                                    <p:animEffect transition="in" filter="dissolve">
                                      <p:cBhvr>
                                        <p:cTn id="66" dur="500"/>
                                        <p:tgtEl>
                                          <p:spTgt spid="250900"/>
                                        </p:tgtEl>
                                      </p:cBhvr>
                                    </p:animEffect>
                                  </p:childTnLst>
                                </p:cTn>
                              </p:par>
                              <p:par>
                                <p:cTn id="67" presetID="9" presetClass="exit" presetSubtype="0" fill="hold" grpId="1" nodeType="withEffect">
                                  <p:stCondLst>
                                    <p:cond delay="0"/>
                                  </p:stCondLst>
                                  <p:childTnLst>
                                    <p:animEffect transition="out" filter="dissolve">
                                      <p:cBhvr>
                                        <p:cTn id="68" dur="500"/>
                                        <p:tgtEl>
                                          <p:spTgt spid="250899"/>
                                        </p:tgtEl>
                                      </p:cBhvr>
                                    </p:animEffect>
                                    <p:set>
                                      <p:cBhvr>
                                        <p:cTn id="69" dur="1" fill="hold">
                                          <p:stCondLst>
                                            <p:cond delay="499"/>
                                          </p:stCondLst>
                                        </p:cTn>
                                        <p:tgtEl>
                                          <p:spTgt spid="250899"/>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grpId="1" nodeType="clickEffect">
                                  <p:stCondLst>
                                    <p:cond delay="0"/>
                                  </p:stCondLst>
                                  <p:childTnLst>
                                    <p:animEffect transition="out" filter="dissolve">
                                      <p:cBhvr>
                                        <p:cTn id="73" dur="500"/>
                                        <p:tgtEl>
                                          <p:spTgt spid="250884"/>
                                        </p:tgtEl>
                                      </p:cBhvr>
                                    </p:animEffect>
                                    <p:set>
                                      <p:cBhvr>
                                        <p:cTn id="74" dur="1" fill="hold">
                                          <p:stCondLst>
                                            <p:cond delay="499"/>
                                          </p:stCondLst>
                                        </p:cTn>
                                        <p:tgtEl>
                                          <p:spTgt spid="250884"/>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250900"/>
                                        </p:tgtEl>
                                      </p:cBhvr>
                                    </p:animEffect>
                                    <p:set>
                                      <p:cBhvr>
                                        <p:cTn id="77" dur="1" fill="hold">
                                          <p:stCondLst>
                                            <p:cond delay="499"/>
                                          </p:stCondLst>
                                        </p:cTn>
                                        <p:tgtEl>
                                          <p:spTgt spid="250900"/>
                                        </p:tgtEl>
                                        <p:attrNameLst>
                                          <p:attrName>style.visibility</p:attrName>
                                        </p:attrNameLst>
                                      </p:cBhvr>
                                      <p:to>
                                        <p:strVal val="hidden"/>
                                      </p:to>
                                    </p:set>
                                  </p:childTnLst>
                                </p:cTn>
                              </p:par>
                              <p:par>
                                <p:cTn id="78" presetID="9" presetClass="entr" presetSubtype="0" fill="hold" grpId="0" nodeType="withEffect">
                                  <p:stCondLst>
                                    <p:cond delay="0"/>
                                  </p:stCondLst>
                                  <p:childTnLst>
                                    <p:set>
                                      <p:cBhvr>
                                        <p:cTn id="79" dur="1" fill="hold">
                                          <p:stCondLst>
                                            <p:cond delay="0"/>
                                          </p:stCondLst>
                                        </p:cTn>
                                        <p:tgtEl>
                                          <p:spTgt spid="250885"/>
                                        </p:tgtEl>
                                        <p:attrNameLst>
                                          <p:attrName>style.visibility</p:attrName>
                                        </p:attrNameLst>
                                      </p:cBhvr>
                                      <p:to>
                                        <p:strVal val="visible"/>
                                      </p:to>
                                    </p:set>
                                    <p:animEffect transition="in" filter="dissolve">
                                      <p:cBhvr>
                                        <p:cTn id="80" dur="500"/>
                                        <p:tgtEl>
                                          <p:spTgt spid="25088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50904"/>
                                        </p:tgtEl>
                                        <p:attrNameLst>
                                          <p:attrName>style.visibility</p:attrName>
                                        </p:attrNameLst>
                                      </p:cBhvr>
                                      <p:to>
                                        <p:strVal val="visible"/>
                                      </p:to>
                                    </p:set>
                                    <p:animEffect transition="in" filter="dissolve">
                                      <p:cBhvr>
                                        <p:cTn id="85" dur="500"/>
                                        <p:tgtEl>
                                          <p:spTgt spid="25090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50905"/>
                                        </p:tgtEl>
                                        <p:attrNameLst>
                                          <p:attrName>style.visibility</p:attrName>
                                        </p:attrNameLst>
                                      </p:cBhvr>
                                      <p:to>
                                        <p:strVal val="visible"/>
                                      </p:to>
                                    </p:set>
                                    <p:animEffect transition="in" filter="dissolve">
                                      <p:cBhvr>
                                        <p:cTn id="90" dur="500"/>
                                        <p:tgtEl>
                                          <p:spTgt spid="250905"/>
                                        </p:tgtEl>
                                      </p:cBhvr>
                                    </p:animEffect>
                                  </p:childTnLst>
                                </p:cTn>
                              </p:par>
                              <p:par>
                                <p:cTn id="91" presetID="9" presetClass="exit" presetSubtype="0" fill="hold" grpId="1" nodeType="withEffect">
                                  <p:stCondLst>
                                    <p:cond delay="0"/>
                                  </p:stCondLst>
                                  <p:childTnLst>
                                    <p:animEffect transition="out" filter="dissolve">
                                      <p:cBhvr>
                                        <p:cTn id="92" dur="500"/>
                                        <p:tgtEl>
                                          <p:spTgt spid="250904"/>
                                        </p:tgtEl>
                                      </p:cBhvr>
                                    </p:animEffect>
                                    <p:set>
                                      <p:cBhvr>
                                        <p:cTn id="93" dur="1" fill="hold">
                                          <p:stCondLst>
                                            <p:cond delay="499"/>
                                          </p:stCondLst>
                                        </p:cTn>
                                        <p:tgtEl>
                                          <p:spTgt spid="250904"/>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50906"/>
                                        </p:tgtEl>
                                        <p:attrNameLst>
                                          <p:attrName>style.visibility</p:attrName>
                                        </p:attrNameLst>
                                      </p:cBhvr>
                                      <p:to>
                                        <p:strVal val="visible"/>
                                      </p:to>
                                    </p:set>
                                    <p:animEffect transition="in" filter="dissolve">
                                      <p:cBhvr>
                                        <p:cTn id="98" dur="500"/>
                                        <p:tgtEl>
                                          <p:spTgt spid="250906"/>
                                        </p:tgtEl>
                                      </p:cBhvr>
                                    </p:animEffect>
                                  </p:childTnLst>
                                </p:cTn>
                              </p:par>
                              <p:par>
                                <p:cTn id="99" presetID="9" presetClass="exit" presetSubtype="0" fill="hold" grpId="1" nodeType="withEffect">
                                  <p:stCondLst>
                                    <p:cond delay="0"/>
                                  </p:stCondLst>
                                  <p:childTnLst>
                                    <p:animEffect transition="out" filter="dissolve">
                                      <p:cBhvr>
                                        <p:cTn id="100" dur="500"/>
                                        <p:tgtEl>
                                          <p:spTgt spid="250905"/>
                                        </p:tgtEl>
                                      </p:cBhvr>
                                    </p:animEffect>
                                    <p:set>
                                      <p:cBhvr>
                                        <p:cTn id="101" dur="1" fill="hold">
                                          <p:stCondLst>
                                            <p:cond delay="499"/>
                                          </p:stCondLst>
                                        </p:cTn>
                                        <p:tgtEl>
                                          <p:spTgt spid="25090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grpId="1" nodeType="clickEffect">
                                  <p:stCondLst>
                                    <p:cond delay="0"/>
                                  </p:stCondLst>
                                  <p:childTnLst>
                                    <p:animEffect transition="out" filter="dissolve">
                                      <p:cBhvr>
                                        <p:cTn id="105" dur="500"/>
                                        <p:tgtEl>
                                          <p:spTgt spid="250885"/>
                                        </p:tgtEl>
                                      </p:cBhvr>
                                    </p:animEffect>
                                    <p:set>
                                      <p:cBhvr>
                                        <p:cTn id="106" dur="1" fill="hold">
                                          <p:stCondLst>
                                            <p:cond delay="499"/>
                                          </p:stCondLst>
                                        </p:cTn>
                                        <p:tgtEl>
                                          <p:spTgt spid="250885"/>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250906"/>
                                        </p:tgtEl>
                                      </p:cBhvr>
                                    </p:animEffect>
                                    <p:set>
                                      <p:cBhvr>
                                        <p:cTn id="109" dur="1" fill="hold">
                                          <p:stCondLst>
                                            <p:cond delay="499"/>
                                          </p:stCondLst>
                                        </p:cTn>
                                        <p:tgtEl>
                                          <p:spTgt spid="250906"/>
                                        </p:tgtEl>
                                        <p:attrNameLst>
                                          <p:attrName>style.visibility</p:attrName>
                                        </p:attrNameLst>
                                      </p:cBhvr>
                                      <p:to>
                                        <p:strVal val="hidden"/>
                                      </p:to>
                                    </p:set>
                                  </p:childTnLst>
                                </p:cTn>
                              </p:par>
                              <p:par>
                                <p:cTn id="110" presetID="9" presetClass="entr" presetSubtype="0" fill="hold" grpId="0" nodeType="withEffect">
                                  <p:stCondLst>
                                    <p:cond delay="0"/>
                                  </p:stCondLst>
                                  <p:childTnLst>
                                    <p:set>
                                      <p:cBhvr>
                                        <p:cTn id="111" dur="1" fill="hold">
                                          <p:stCondLst>
                                            <p:cond delay="0"/>
                                          </p:stCondLst>
                                        </p:cTn>
                                        <p:tgtEl>
                                          <p:spTgt spid="250918"/>
                                        </p:tgtEl>
                                        <p:attrNameLst>
                                          <p:attrName>style.visibility</p:attrName>
                                        </p:attrNameLst>
                                      </p:cBhvr>
                                      <p:to>
                                        <p:strVal val="visible"/>
                                      </p:to>
                                    </p:set>
                                    <p:animEffect transition="in" filter="dissolve">
                                      <p:cBhvr>
                                        <p:cTn id="112" dur="500"/>
                                        <p:tgtEl>
                                          <p:spTgt spid="25091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50886"/>
                                        </p:tgtEl>
                                        <p:attrNameLst>
                                          <p:attrName>style.visibility</p:attrName>
                                        </p:attrNameLst>
                                      </p:cBhvr>
                                      <p:to>
                                        <p:strVal val="visible"/>
                                      </p:to>
                                    </p:set>
                                    <p:animEffect transition="in" filter="dissolve">
                                      <p:cBhvr>
                                        <p:cTn id="117" dur="500"/>
                                        <p:tgtEl>
                                          <p:spTgt spid="25088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250907"/>
                                        </p:tgtEl>
                                        <p:attrNameLst>
                                          <p:attrName>style.visibility</p:attrName>
                                        </p:attrNameLst>
                                      </p:cBhvr>
                                      <p:to>
                                        <p:strVal val="visible"/>
                                      </p:to>
                                    </p:set>
                                    <p:animEffect transition="in" filter="dissolve">
                                      <p:cBhvr>
                                        <p:cTn id="122" dur="500"/>
                                        <p:tgtEl>
                                          <p:spTgt spid="25090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250908"/>
                                        </p:tgtEl>
                                        <p:attrNameLst>
                                          <p:attrName>style.visibility</p:attrName>
                                        </p:attrNameLst>
                                      </p:cBhvr>
                                      <p:to>
                                        <p:strVal val="visible"/>
                                      </p:to>
                                    </p:set>
                                    <p:animEffect transition="in" filter="dissolve">
                                      <p:cBhvr>
                                        <p:cTn id="127" dur="500"/>
                                        <p:tgtEl>
                                          <p:spTgt spid="250908"/>
                                        </p:tgtEl>
                                      </p:cBhvr>
                                    </p:animEffect>
                                  </p:childTnLst>
                                </p:cTn>
                              </p:par>
                              <p:par>
                                <p:cTn id="128" presetID="9" presetClass="exit" presetSubtype="0" fill="hold" grpId="1" nodeType="withEffect">
                                  <p:stCondLst>
                                    <p:cond delay="0"/>
                                  </p:stCondLst>
                                  <p:childTnLst>
                                    <p:animEffect transition="out" filter="dissolve">
                                      <p:cBhvr>
                                        <p:cTn id="129" dur="500"/>
                                        <p:tgtEl>
                                          <p:spTgt spid="250907"/>
                                        </p:tgtEl>
                                      </p:cBhvr>
                                    </p:animEffect>
                                    <p:set>
                                      <p:cBhvr>
                                        <p:cTn id="130" dur="1" fill="hold">
                                          <p:stCondLst>
                                            <p:cond delay="499"/>
                                          </p:stCondLst>
                                        </p:cTn>
                                        <p:tgtEl>
                                          <p:spTgt spid="250907"/>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50909"/>
                                        </p:tgtEl>
                                        <p:attrNameLst>
                                          <p:attrName>style.visibility</p:attrName>
                                        </p:attrNameLst>
                                      </p:cBhvr>
                                      <p:to>
                                        <p:strVal val="visible"/>
                                      </p:to>
                                    </p:set>
                                    <p:animEffect transition="in" filter="dissolve">
                                      <p:cBhvr>
                                        <p:cTn id="135" dur="500"/>
                                        <p:tgtEl>
                                          <p:spTgt spid="250909"/>
                                        </p:tgtEl>
                                      </p:cBhvr>
                                    </p:animEffect>
                                  </p:childTnLst>
                                </p:cTn>
                              </p:par>
                              <p:par>
                                <p:cTn id="136" presetID="9" presetClass="exit" presetSubtype="0" fill="hold" grpId="1" nodeType="withEffect">
                                  <p:stCondLst>
                                    <p:cond delay="0"/>
                                  </p:stCondLst>
                                  <p:childTnLst>
                                    <p:animEffect transition="out" filter="dissolve">
                                      <p:cBhvr>
                                        <p:cTn id="137" dur="500"/>
                                        <p:tgtEl>
                                          <p:spTgt spid="250908"/>
                                        </p:tgtEl>
                                      </p:cBhvr>
                                    </p:animEffect>
                                    <p:set>
                                      <p:cBhvr>
                                        <p:cTn id="138" dur="1" fill="hold">
                                          <p:stCondLst>
                                            <p:cond delay="499"/>
                                          </p:stCondLst>
                                        </p:cTn>
                                        <p:tgtEl>
                                          <p:spTgt spid="250908"/>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9" presetClass="exit" presetSubtype="0" fill="hold" grpId="1" nodeType="clickEffect">
                                  <p:stCondLst>
                                    <p:cond delay="0"/>
                                  </p:stCondLst>
                                  <p:childTnLst>
                                    <p:animEffect transition="out" filter="dissolve">
                                      <p:cBhvr>
                                        <p:cTn id="142" dur="500"/>
                                        <p:tgtEl>
                                          <p:spTgt spid="250886"/>
                                        </p:tgtEl>
                                      </p:cBhvr>
                                    </p:animEffect>
                                    <p:set>
                                      <p:cBhvr>
                                        <p:cTn id="143" dur="1" fill="hold">
                                          <p:stCondLst>
                                            <p:cond delay="499"/>
                                          </p:stCondLst>
                                        </p:cTn>
                                        <p:tgtEl>
                                          <p:spTgt spid="250886"/>
                                        </p:tgtEl>
                                        <p:attrNameLst>
                                          <p:attrName>style.visibility</p:attrName>
                                        </p:attrNameLst>
                                      </p:cBhvr>
                                      <p:to>
                                        <p:strVal val="hidden"/>
                                      </p:to>
                                    </p:set>
                                  </p:childTnLst>
                                </p:cTn>
                              </p:par>
                              <p:par>
                                <p:cTn id="144" presetID="9" presetClass="exit" presetSubtype="0" fill="hold" grpId="1" nodeType="withEffect">
                                  <p:stCondLst>
                                    <p:cond delay="0"/>
                                  </p:stCondLst>
                                  <p:childTnLst>
                                    <p:animEffect transition="out" filter="dissolve">
                                      <p:cBhvr>
                                        <p:cTn id="145" dur="500"/>
                                        <p:tgtEl>
                                          <p:spTgt spid="250909"/>
                                        </p:tgtEl>
                                      </p:cBhvr>
                                    </p:animEffect>
                                    <p:set>
                                      <p:cBhvr>
                                        <p:cTn id="146" dur="1" fill="hold">
                                          <p:stCondLst>
                                            <p:cond delay="499"/>
                                          </p:stCondLst>
                                        </p:cTn>
                                        <p:tgtEl>
                                          <p:spTgt spid="250909"/>
                                        </p:tgtEl>
                                        <p:attrNameLst>
                                          <p:attrName>style.visibility</p:attrName>
                                        </p:attrNameLst>
                                      </p:cBhvr>
                                      <p:to>
                                        <p:strVal val="hidden"/>
                                      </p:to>
                                    </p:set>
                                  </p:childTnLst>
                                </p:cTn>
                              </p:par>
                              <p:par>
                                <p:cTn id="147" presetID="9" presetClass="entr" presetSubtype="0" fill="hold" grpId="0" nodeType="withEffect">
                                  <p:stCondLst>
                                    <p:cond delay="0"/>
                                  </p:stCondLst>
                                  <p:childTnLst>
                                    <p:set>
                                      <p:cBhvr>
                                        <p:cTn id="148" dur="1" fill="hold">
                                          <p:stCondLst>
                                            <p:cond delay="0"/>
                                          </p:stCondLst>
                                        </p:cTn>
                                        <p:tgtEl>
                                          <p:spTgt spid="250887"/>
                                        </p:tgtEl>
                                        <p:attrNameLst>
                                          <p:attrName>style.visibility</p:attrName>
                                        </p:attrNameLst>
                                      </p:cBhvr>
                                      <p:to>
                                        <p:strVal val="visible"/>
                                      </p:to>
                                    </p:set>
                                    <p:animEffect transition="in" filter="dissolve">
                                      <p:cBhvr>
                                        <p:cTn id="149" dur="500"/>
                                        <p:tgtEl>
                                          <p:spTgt spid="250887"/>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250901"/>
                                        </p:tgtEl>
                                        <p:attrNameLst>
                                          <p:attrName>style.visibility</p:attrName>
                                        </p:attrNameLst>
                                      </p:cBhvr>
                                      <p:to>
                                        <p:strVal val="visible"/>
                                      </p:to>
                                    </p:set>
                                    <p:animEffect transition="in" filter="dissolve">
                                      <p:cBhvr>
                                        <p:cTn id="154" dur="500"/>
                                        <p:tgtEl>
                                          <p:spTgt spid="25090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250902"/>
                                        </p:tgtEl>
                                        <p:attrNameLst>
                                          <p:attrName>style.visibility</p:attrName>
                                        </p:attrNameLst>
                                      </p:cBhvr>
                                      <p:to>
                                        <p:strVal val="visible"/>
                                      </p:to>
                                    </p:set>
                                    <p:animEffect transition="in" filter="dissolve">
                                      <p:cBhvr>
                                        <p:cTn id="159" dur="500"/>
                                        <p:tgtEl>
                                          <p:spTgt spid="250902"/>
                                        </p:tgtEl>
                                      </p:cBhvr>
                                    </p:animEffect>
                                  </p:childTnLst>
                                </p:cTn>
                              </p:par>
                              <p:par>
                                <p:cTn id="160" presetID="9" presetClass="exit" presetSubtype="0" fill="hold" grpId="1" nodeType="withEffect">
                                  <p:stCondLst>
                                    <p:cond delay="0"/>
                                  </p:stCondLst>
                                  <p:childTnLst>
                                    <p:animEffect transition="out" filter="dissolve">
                                      <p:cBhvr>
                                        <p:cTn id="161" dur="500"/>
                                        <p:tgtEl>
                                          <p:spTgt spid="250901"/>
                                        </p:tgtEl>
                                      </p:cBhvr>
                                    </p:animEffect>
                                    <p:set>
                                      <p:cBhvr>
                                        <p:cTn id="162" dur="1" fill="hold">
                                          <p:stCondLst>
                                            <p:cond delay="499"/>
                                          </p:stCondLst>
                                        </p:cTn>
                                        <p:tgtEl>
                                          <p:spTgt spid="250901"/>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250903"/>
                                        </p:tgtEl>
                                        <p:attrNameLst>
                                          <p:attrName>style.visibility</p:attrName>
                                        </p:attrNameLst>
                                      </p:cBhvr>
                                      <p:to>
                                        <p:strVal val="visible"/>
                                      </p:to>
                                    </p:set>
                                    <p:animEffect transition="in" filter="dissolve">
                                      <p:cBhvr>
                                        <p:cTn id="167" dur="500"/>
                                        <p:tgtEl>
                                          <p:spTgt spid="250903"/>
                                        </p:tgtEl>
                                      </p:cBhvr>
                                    </p:animEffect>
                                  </p:childTnLst>
                                </p:cTn>
                              </p:par>
                              <p:par>
                                <p:cTn id="168" presetID="9" presetClass="exit" presetSubtype="0" fill="hold" grpId="1" nodeType="withEffect">
                                  <p:stCondLst>
                                    <p:cond delay="0"/>
                                  </p:stCondLst>
                                  <p:childTnLst>
                                    <p:animEffect transition="out" filter="dissolve">
                                      <p:cBhvr>
                                        <p:cTn id="169" dur="500"/>
                                        <p:tgtEl>
                                          <p:spTgt spid="250902"/>
                                        </p:tgtEl>
                                      </p:cBhvr>
                                    </p:animEffect>
                                    <p:set>
                                      <p:cBhvr>
                                        <p:cTn id="170" dur="1" fill="hold">
                                          <p:stCondLst>
                                            <p:cond delay="499"/>
                                          </p:stCondLst>
                                        </p:cTn>
                                        <p:tgtEl>
                                          <p:spTgt spid="250902"/>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9" presetClass="exit" presetSubtype="0" fill="hold" grpId="1" nodeType="clickEffect">
                                  <p:stCondLst>
                                    <p:cond delay="0"/>
                                  </p:stCondLst>
                                  <p:childTnLst>
                                    <p:animEffect transition="out" filter="dissolve">
                                      <p:cBhvr>
                                        <p:cTn id="174" dur="500"/>
                                        <p:tgtEl>
                                          <p:spTgt spid="250887"/>
                                        </p:tgtEl>
                                      </p:cBhvr>
                                    </p:animEffect>
                                    <p:set>
                                      <p:cBhvr>
                                        <p:cTn id="175" dur="1" fill="hold">
                                          <p:stCondLst>
                                            <p:cond delay="499"/>
                                          </p:stCondLst>
                                        </p:cTn>
                                        <p:tgtEl>
                                          <p:spTgt spid="250887"/>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250903"/>
                                        </p:tgtEl>
                                      </p:cBhvr>
                                    </p:animEffect>
                                    <p:set>
                                      <p:cBhvr>
                                        <p:cTn id="178" dur="1" fill="hold">
                                          <p:stCondLst>
                                            <p:cond delay="499"/>
                                          </p:stCondLst>
                                        </p:cTn>
                                        <p:tgtEl>
                                          <p:spTgt spid="250903"/>
                                        </p:tgtEl>
                                        <p:attrNameLst>
                                          <p:attrName>style.visibility</p:attrName>
                                        </p:attrNameLst>
                                      </p:cBhvr>
                                      <p:to>
                                        <p:strVal val="hidden"/>
                                      </p:to>
                                    </p:set>
                                  </p:childTnLst>
                                </p:cTn>
                              </p:par>
                              <p:par>
                                <p:cTn id="179" presetID="9" presetClass="entr" presetSubtype="0" fill="hold" grpId="0" nodeType="withEffect">
                                  <p:stCondLst>
                                    <p:cond delay="0"/>
                                  </p:stCondLst>
                                  <p:childTnLst>
                                    <p:set>
                                      <p:cBhvr>
                                        <p:cTn id="180" dur="1" fill="hold">
                                          <p:stCondLst>
                                            <p:cond delay="0"/>
                                          </p:stCondLst>
                                        </p:cTn>
                                        <p:tgtEl>
                                          <p:spTgt spid="250888"/>
                                        </p:tgtEl>
                                        <p:attrNameLst>
                                          <p:attrName>style.visibility</p:attrName>
                                        </p:attrNameLst>
                                      </p:cBhvr>
                                      <p:to>
                                        <p:strVal val="visible"/>
                                      </p:to>
                                    </p:set>
                                    <p:animEffect transition="in" filter="dissolve">
                                      <p:cBhvr>
                                        <p:cTn id="181" dur="500"/>
                                        <p:tgtEl>
                                          <p:spTgt spid="250888"/>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250892"/>
                                        </p:tgtEl>
                                        <p:attrNameLst>
                                          <p:attrName>style.visibility</p:attrName>
                                        </p:attrNameLst>
                                      </p:cBhvr>
                                      <p:to>
                                        <p:strVal val="visible"/>
                                      </p:to>
                                    </p:set>
                                    <p:animEffect transition="in" filter="dissolve">
                                      <p:cBhvr>
                                        <p:cTn id="186" dur="500"/>
                                        <p:tgtEl>
                                          <p:spTgt spid="250892"/>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9" presetClass="entr" presetSubtype="0" fill="hold" grpId="0" nodeType="clickEffect">
                                  <p:stCondLst>
                                    <p:cond delay="0"/>
                                  </p:stCondLst>
                                  <p:childTnLst>
                                    <p:set>
                                      <p:cBhvr>
                                        <p:cTn id="190" dur="1" fill="hold">
                                          <p:stCondLst>
                                            <p:cond delay="0"/>
                                          </p:stCondLst>
                                        </p:cTn>
                                        <p:tgtEl>
                                          <p:spTgt spid="250893"/>
                                        </p:tgtEl>
                                        <p:attrNameLst>
                                          <p:attrName>style.visibility</p:attrName>
                                        </p:attrNameLst>
                                      </p:cBhvr>
                                      <p:to>
                                        <p:strVal val="visible"/>
                                      </p:to>
                                    </p:set>
                                    <p:animEffect transition="in" filter="dissolve">
                                      <p:cBhvr>
                                        <p:cTn id="191" dur="500"/>
                                        <p:tgtEl>
                                          <p:spTgt spid="250893"/>
                                        </p:tgtEl>
                                      </p:cBhvr>
                                    </p:animEffect>
                                  </p:childTnLst>
                                </p:cTn>
                              </p:par>
                              <p:par>
                                <p:cTn id="192" presetID="9" presetClass="exit" presetSubtype="0" fill="hold" grpId="1" nodeType="withEffect">
                                  <p:stCondLst>
                                    <p:cond delay="0"/>
                                  </p:stCondLst>
                                  <p:childTnLst>
                                    <p:animEffect transition="out" filter="dissolve">
                                      <p:cBhvr>
                                        <p:cTn id="193" dur="500"/>
                                        <p:tgtEl>
                                          <p:spTgt spid="250892"/>
                                        </p:tgtEl>
                                      </p:cBhvr>
                                    </p:animEffect>
                                    <p:set>
                                      <p:cBhvr>
                                        <p:cTn id="194" dur="1" fill="hold">
                                          <p:stCondLst>
                                            <p:cond delay="499"/>
                                          </p:stCondLst>
                                        </p:cTn>
                                        <p:tgtEl>
                                          <p:spTgt spid="250892"/>
                                        </p:tgtEl>
                                        <p:attrNameLst>
                                          <p:attrName>style.visibility</p:attrName>
                                        </p:attrNameLst>
                                      </p:cBhvr>
                                      <p:to>
                                        <p:strVal val="hidden"/>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9" presetClass="entr" presetSubtype="0" fill="hold" grpId="0" nodeType="clickEffect">
                                  <p:stCondLst>
                                    <p:cond delay="0"/>
                                  </p:stCondLst>
                                  <p:childTnLst>
                                    <p:set>
                                      <p:cBhvr>
                                        <p:cTn id="198" dur="1" fill="hold">
                                          <p:stCondLst>
                                            <p:cond delay="0"/>
                                          </p:stCondLst>
                                        </p:cTn>
                                        <p:tgtEl>
                                          <p:spTgt spid="250894"/>
                                        </p:tgtEl>
                                        <p:attrNameLst>
                                          <p:attrName>style.visibility</p:attrName>
                                        </p:attrNameLst>
                                      </p:cBhvr>
                                      <p:to>
                                        <p:strVal val="visible"/>
                                      </p:to>
                                    </p:set>
                                    <p:animEffect transition="in" filter="dissolve">
                                      <p:cBhvr>
                                        <p:cTn id="199" dur="500"/>
                                        <p:tgtEl>
                                          <p:spTgt spid="250894"/>
                                        </p:tgtEl>
                                      </p:cBhvr>
                                    </p:animEffect>
                                  </p:childTnLst>
                                </p:cTn>
                              </p:par>
                              <p:par>
                                <p:cTn id="200" presetID="9" presetClass="exit" presetSubtype="0" fill="hold" grpId="1" nodeType="withEffect">
                                  <p:stCondLst>
                                    <p:cond delay="0"/>
                                  </p:stCondLst>
                                  <p:childTnLst>
                                    <p:animEffect transition="out" filter="dissolve">
                                      <p:cBhvr>
                                        <p:cTn id="201" dur="500"/>
                                        <p:tgtEl>
                                          <p:spTgt spid="250893"/>
                                        </p:tgtEl>
                                      </p:cBhvr>
                                    </p:animEffect>
                                    <p:set>
                                      <p:cBhvr>
                                        <p:cTn id="202" dur="1" fill="hold">
                                          <p:stCondLst>
                                            <p:cond delay="499"/>
                                          </p:stCondLst>
                                        </p:cTn>
                                        <p:tgtEl>
                                          <p:spTgt spid="250893"/>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9" presetClass="exit" presetSubtype="0" fill="hold" grpId="1" nodeType="clickEffect">
                                  <p:stCondLst>
                                    <p:cond delay="0"/>
                                  </p:stCondLst>
                                  <p:childTnLst>
                                    <p:animEffect transition="out" filter="dissolve">
                                      <p:cBhvr>
                                        <p:cTn id="206" dur="500"/>
                                        <p:tgtEl>
                                          <p:spTgt spid="250888"/>
                                        </p:tgtEl>
                                      </p:cBhvr>
                                    </p:animEffect>
                                    <p:set>
                                      <p:cBhvr>
                                        <p:cTn id="207" dur="1" fill="hold">
                                          <p:stCondLst>
                                            <p:cond delay="499"/>
                                          </p:stCondLst>
                                        </p:cTn>
                                        <p:tgtEl>
                                          <p:spTgt spid="250888"/>
                                        </p:tgtEl>
                                        <p:attrNameLst>
                                          <p:attrName>style.visibility</p:attrName>
                                        </p:attrNameLst>
                                      </p:cBhvr>
                                      <p:to>
                                        <p:strVal val="hidden"/>
                                      </p:to>
                                    </p:set>
                                  </p:childTnLst>
                                </p:cTn>
                              </p:par>
                              <p:par>
                                <p:cTn id="208" presetID="9" presetClass="exit" presetSubtype="0" fill="hold" grpId="1" nodeType="withEffect">
                                  <p:stCondLst>
                                    <p:cond delay="0"/>
                                  </p:stCondLst>
                                  <p:childTnLst>
                                    <p:animEffect transition="out" filter="dissolve">
                                      <p:cBhvr>
                                        <p:cTn id="209" dur="500"/>
                                        <p:tgtEl>
                                          <p:spTgt spid="250894"/>
                                        </p:tgtEl>
                                      </p:cBhvr>
                                    </p:animEffect>
                                    <p:set>
                                      <p:cBhvr>
                                        <p:cTn id="210" dur="1" fill="hold">
                                          <p:stCondLst>
                                            <p:cond delay="499"/>
                                          </p:stCondLst>
                                        </p:cTn>
                                        <p:tgtEl>
                                          <p:spTgt spid="250894"/>
                                        </p:tgtEl>
                                        <p:attrNameLst>
                                          <p:attrName>style.visibility</p:attrName>
                                        </p:attrNameLst>
                                      </p:cBhvr>
                                      <p:to>
                                        <p:strVal val="hidden"/>
                                      </p:to>
                                    </p:set>
                                  </p:childTnLst>
                                </p:cTn>
                              </p:par>
                              <p:par>
                                <p:cTn id="211" presetID="9" presetClass="entr" presetSubtype="0" fill="hold" grpId="0" nodeType="withEffect">
                                  <p:stCondLst>
                                    <p:cond delay="0"/>
                                  </p:stCondLst>
                                  <p:childTnLst>
                                    <p:set>
                                      <p:cBhvr>
                                        <p:cTn id="212" dur="1" fill="hold">
                                          <p:stCondLst>
                                            <p:cond delay="0"/>
                                          </p:stCondLst>
                                        </p:cTn>
                                        <p:tgtEl>
                                          <p:spTgt spid="250915"/>
                                        </p:tgtEl>
                                        <p:attrNameLst>
                                          <p:attrName>style.visibility</p:attrName>
                                        </p:attrNameLst>
                                      </p:cBhvr>
                                      <p:to>
                                        <p:strVal val="visible"/>
                                      </p:to>
                                    </p:set>
                                    <p:animEffect transition="in" filter="dissolve">
                                      <p:cBhvr>
                                        <p:cTn id="213" dur="500"/>
                                        <p:tgtEl>
                                          <p:spTgt spid="250915"/>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250914"/>
                                        </p:tgtEl>
                                        <p:attrNameLst>
                                          <p:attrName>style.visibility</p:attrName>
                                        </p:attrNameLst>
                                      </p:cBhvr>
                                      <p:to>
                                        <p:strVal val="visible"/>
                                      </p:to>
                                    </p:set>
                                    <p:animEffect transition="in" filter="dissolve">
                                      <p:cBhvr>
                                        <p:cTn id="216" dur="500"/>
                                        <p:tgtEl>
                                          <p:spTgt spid="250914"/>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250917"/>
                                        </p:tgtEl>
                                        <p:attrNameLst>
                                          <p:attrName>style.visibility</p:attrName>
                                        </p:attrNameLst>
                                      </p:cBhvr>
                                      <p:to>
                                        <p:strVal val="visible"/>
                                      </p:to>
                                    </p:set>
                                    <p:animEffect transition="in" filter="dissolve">
                                      <p:cBhvr>
                                        <p:cTn id="219" dur="500"/>
                                        <p:tgtEl>
                                          <p:spTgt spid="250917"/>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250919"/>
                                        </p:tgtEl>
                                        <p:attrNameLst>
                                          <p:attrName>style.visibility</p:attrName>
                                        </p:attrNameLst>
                                      </p:cBhvr>
                                      <p:to>
                                        <p:strVal val="visible"/>
                                      </p:to>
                                    </p:set>
                                    <p:animEffect transition="in" filter="dissolve">
                                      <p:cBhvr>
                                        <p:cTn id="222" dur="500"/>
                                        <p:tgtEl>
                                          <p:spTgt spid="250919"/>
                                        </p:tgtEl>
                                      </p:cBhvr>
                                    </p:animEffect>
                                  </p:childTnLst>
                                </p:cTn>
                              </p:par>
                              <p:par>
                                <p:cTn id="223" presetID="10" presetClass="exit" presetSubtype="0" fill="hold" grpId="1" nodeType="withEffect">
                                  <p:stCondLst>
                                    <p:cond delay="0"/>
                                  </p:stCondLst>
                                  <p:childTnLst>
                                    <p:animEffect transition="out" filter="fade">
                                      <p:cBhvr>
                                        <p:cTn id="224" dur="2000"/>
                                        <p:tgtEl>
                                          <p:spTgt spid="250918"/>
                                        </p:tgtEl>
                                      </p:cBhvr>
                                    </p:animEffect>
                                    <p:set>
                                      <p:cBhvr>
                                        <p:cTn id="225" dur="1" fill="hold">
                                          <p:stCondLst>
                                            <p:cond delay="1999"/>
                                          </p:stCondLst>
                                        </p:cTn>
                                        <p:tgtEl>
                                          <p:spTgt spid="250918"/>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250916"/>
                                        </p:tgtEl>
                                        <p:attrNameLst>
                                          <p:attrName>style.visibility</p:attrName>
                                        </p:attrNameLst>
                                      </p:cBhvr>
                                      <p:to>
                                        <p:strVal val="visible"/>
                                      </p:to>
                                    </p:set>
                                    <p:animEffect transition="in" filter="dissolve">
                                      <p:cBhvr>
                                        <p:cTn id="230" dur="500"/>
                                        <p:tgtEl>
                                          <p:spTgt spid="250916"/>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250895"/>
                                        </p:tgtEl>
                                        <p:attrNameLst>
                                          <p:attrName>style.visibility</p:attrName>
                                        </p:attrNameLst>
                                      </p:cBhvr>
                                      <p:to>
                                        <p:strVal val="visible"/>
                                      </p:to>
                                    </p:set>
                                    <p:animEffect transition="in" filter="dissolve">
                                      <p:cBhvr>
                                        <p:cTn id="235" dur="500"/>
                                        <p:tgtEl>
                                          <p:spTgt spid="250895"/>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9" presetClass="entr" presetSubtype="0" fill="hold" grpId="0" nodeType="clickEffect">
                                  <p:stCondLst>
                                    <p:cond delay="0"/>
                                  </p:stCondLst>
                                  <p:childTnLst>
                                    <p:set>
                                      <p:cBhvr>
                                        <p:cTn id="239" dur="1" fill="hold">
                                          <p:stCondLst>
                                            <p:cond delay="0"/>
                                          </p:stCondLst>
                                        </p:cTn>
                                        <p:tgtEl>
                                          <p:spTgt spid="250896"/>
                                        </p:tgtEl>
                                        <p:attrNameLst>
                                          <p:attrName>style.visibility</p:attrName>
                                        </p:attrNameLst>
                                      </p:cBhvr>
                                      <p:to>
                                        <p:strVal val="visible"/>
                                      </p:to>
                                    </p:set>
                                    <p:animEffect transition="in" filter="dissolve">
                                      <p:cBhvr>
                                        <p:cTn id="240" dur="500"/>
                                        <p:tgtEl>
                                          <p:spTgt spid="250896"/>
                                        </p:tgtEl>
                                      </p:cBhvr>
                                    </p:animEffect>
                                  </p:childTnLst>
                                </p:cTn>
                              </p:par>
                              <p:par>
                                <p:cTn id="241" presetID="9" presetClass="exit" presetSubtype="0" fill="hold" grpId="1" nodeType="withEffect">
                                  <p:stCondLst>
                                    <p:cond delay="0"/>
                                  </p:stCondLst>
                                  <p:childTnLst>
                                    <p:animEffect transition="out" filter="dissolve">
                                      <p:cBhvr>
                                        <p:cTn id="242" dur="500"/>
                                        <p:tgtEl>
                                          <p:spTgt spid="250895"/>
                                        </p:tgtEl>
                                      </p:cBhvr>
                                    </p:animEffect>
                                    <p:set>
                                      <p:cBhvr>
                                        <p:cTn id="243" dur="1" fill="hold">
                                          <p:stCondLst>
                                            <p:cond delay="499"/>
                                          </p:stCondLst>
                                        </p:cTn>
                                        <p:tgtEl>
                                          <p:spTgt spid="250895"/>
                                        </p:tgtEl>
                                        <p:attrNameLst>
                                          <p:attrName>style.visibility</p:attrName>
                                        </p:attrNameLst>
                                      </p:cBhvr>
                                      <p:to>
                                        <p:strVal val="hidden"/>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250897"/>
                                        </p:tgtEl>
                                        <p:attrNameLst>
                                          <p:attrName>style.visibility</p:attrName>
                                        </p:attrNameLst>
                                      </p:cBhvr>
                                      <p:to>
                                        <p:strVal val="visible"/>
                                      </p:to>
                                    </p:set>
                                    <p:animEffect transition="in" filter="dissolve">
                                      <p:cBhvr>
                                        <p:cTn id="248" dur="500"/>
                                        <p:tgtEl>
                                          <p:spTgt spid="250897"/>
                                        </p:tgtEl>
                                      </p:cBhvr>
                                    </p:animEffect>
                                  </p:childTnLst>
                                </p:cTn>
                              </p:par>
                              <p:par>
                                <p:cTn id="249" presetID="9" presetClass="exit" presetSubtype="0" fill="hold" grpId="1" nodeType="withEffect">
                                  <p:stCondLst>
                                    <p:cond delay="0"/>
                                  </p:stCondLst>
                                  <p:childTnLst>
                                    <p:animEffect transition="out" filter="dissolve">
                                      <p:cBhvr>
                                        <p:cTn id="250" dur="500"/>
                                        <p:tgtEl>
                                          <p:spTgt spid="250896"/>
                                        </p:tgtEl>
                                      </p:cBhvr>
                                    </p:animEffect>
                                    <p:set>
                                      <p:cBhvr>
                                        <p:cTn id="251" dur="1" fill="hold">
                                          <p:stCondLst>
                                            <p:cond delay="499"/>
                                          </p:stCondLst>
                                        </p:cTn>
                                        <p:tgtEl>
                                          <p:spTgt spid="250896"/>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9" presetClass="exit" presetSubtype="0" fill="hold" grpId="1" nodeType="clickEffect">
                                  <p:stCondLst>
                                    <p:cond delay="0"/>
                                  </p:stCondLst>
                                  <p:childTnLst>
                                    <p:animEffect transition="out" filter="dissolve">
                                      <p:cBhvr>
                                        <p:cTn id="255" dur="500"/>
                                        <p:tgtEl>
                                          <p:spTgt spid="250916"/>
                                        </p:tgtEl>
                                      </p:cBhvr>
                                    </p:animEffect>
                                    <p:set>
                                      <p:cBhvr>
                                        <p:cTn id="256" dur="1" fill="hold">
                                          <p:stCondLst>
                                            <p:cond delay="499"/>
                                          </p:stCondLst>
                                        </p:cTn>
                                        <p:tgtEl>
                                          <p:spTgt spid="250916"/>
                                        </p:tgtEl>
                                        <p:attrNameLst>
                                          <p:attrName>style.visibility</p:attrName>
                                        </p:attrNameLst>
                                      </p:cBhvr>
                                      <p:to>
                                        <p:strVal val="hidden"/>
                                      </p:to>
                                    </p:set>
                                  </p:childTnLst>
                                </p:cTn>
                              </p:par>
                              <p:par>
                                <p:cTn id="257" presetID="9" presetClass="exit" presetSubtype="0" fill="hold" grpId="1" nodeType="withEffect">
                                  <p:stCondLst>
                                    <p:cond delay="0"/>
                                  </p:stCondLst>
                                  <p:childTnLst>
                                    <p:animEffect transition="out" filter="dissolve">
                                      <p:cBhvr>
                                        <p:cTn id="258" dur="500"/>
                                        <p:tgtEl>
                                          <p:spTgt spid="250897"/>
                                        </p:tgtEl>
                                      </p:cBhvr>
                                    </p:animEffect>
                                    <p:set>
                                      <p:cBhvr>
                                        <p:cTn id="259" dur="1" fill="hold">
                                          <p:stCondLst>
                                            <p:cond delay="499"/>
                                          </p:stCondLst>
                                        </p:cTn>
                                        <p:tgtEl>
                                          <p:spTgt spid="2508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nimBg="1"/>
      <p:bldP spid="250883" grpId="1" animBg="1"/>
      <p:bldP spid="250884" grpId="0" animBg="1"/>
      <p:bldP spid="250884" grpId="1" animBg="1"/>
      <p:bldP spid="250885" grpId="0" animBg="1"/>
      <p:bldP spid="250885" grpId="1" animBg="1"/>
      <p:bldP spid="250886" grpId="0" animBg="1"/>
      <p:bldP spid="250886" grpId="1" animBg="1"/>
      <p:bldP spid="250887" grpId="0" animBg="1"/>
      <p:bldP spid="250887" grpId="1" animBg="1"/>
      <p:bldP spid="250888" grpId="0" animBg="1"/>
      <p:bldP spid="250888" grpId="1" animBg="1"/>
      <p:bldP spid="250889" grpId="0" animBg="1"/>
      <p:bldP spid="250889" grpId="1" animBg="1"/>
      <p:bldP spid="250890" grpId="0" animBg="1"/>
      <p:bldP spid="250890" grpId="1" animBg="1"/>
      <p:bldP spid="250891" grpId="0" animBg="1"/>
      <p:bldP spid="250891" grpId="1" animBg="1"/>
      <p:bldP spid="250892" grpId="0" animBg="1"/>
      <p:bldP spid="250892" grpId="1" animBg="1"/>
      <p:bldP spid="250893" grpId="0" animBg="1"/>
      <p:bldP spid="250893" grpId="1" animBg="1"/>
      <p:bldP spid="250894" grpId="0" animBg="1"/>
      <p:bldP spid="250894" grpId="1" animBg="1"/>
      <p:bldP spid="250895" grpId="0" animBg="1"/>
      <p:bldP spid="250895" grpId="1" animBg="1"/>
      <p:bldP spid="250896" grpId="0" animBg="1"/>
      <p:bldP spid="250896" grpId="1" animBg="1"/>
      <p:bldP spid="250897" grpId="0" animBg="1"/>
      <p:bldP spid="250897" grpId="1" animBg="1"/>
      <p:bldP spid="250898" grpId="0" animBg="1"/>
      <p:bldP spid="250898" grpId="1" animBg="1"/>
      <p:bldP spid="250899" grpId="0" animBg="1"/>
      <p:bldP spid="250899" grpId="1" animBg="1"/>
      <p:bldP spid="250900" grpId="0" animBg="1"/>
      <p:bldP spid="250900" grpId="1" animBg="1"/>
      <p:bldP spid="250901" grpId="0" animBg="1"/>
      <p:bldP spid="250901" grpId="1" animBg="1"/>
      <p:bldP spid="250902" grpId="0" animBg="1"/>
      <p:bldP spid="250902" grpId="1" animBg="1"/>
      <p:bldP spid="250903" grpId="0" animBg="1"/>
      <p:bldP spid="250903" grpId="1" animBg="1"/>
      <p:bldP spid="250904" grpId="0" animBg="1"/>
      <p:bldP spid="250904" grpId="1" animBg="1"/>
      <p:bldP spid="250905" grpId="0" animBg="1"/>
      <p:bldP spid="250905" grpId="1" animBg="1"/>
      <p:bldP spid="250906" grpId="0" animBg="1"/>
      <p:bldP spid="250906" grpId="1" animBg="1"/>
      <p:bldP spid="250907" grpId="0" animBg="1"/>
      <p:bldP spid="250907" grpId="1" animBg="1"/>
      <p:bldP spid="250908" grpId="0" animBg="1"/>
      <p:bldP spid="250908" grpId="1" animBg="1"/>
      <p:bldP spid="250909" grpId="0" animBg="1"/>
      <p:bldP spid="250909" grpId="1" animBg="1"/>
      <p:bldP spid="250911" grpId="0" animBg="1"/>
      <p:bldP spid="250914" grpId="0" animBg="1"/>
      <p:bldP spid="250915" grpId="0" animBg="1"/>
      <p:bldP spid="250916" grpId="0" animBg="1"/>
      <p:bldP spid="250916" grpId="1" animBg="1"/>
      <p:bldP spid="250917" grpId="0"/>
      <p:bldP spid="250918" grpId="0" animBg="1"/>
      <p:bldP spid="250918" grpId="1" animBg="1"/>
      <p:bldP spid="2509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8847"/>
            <a:ext cx="8839200" cy="6524863"/>
          </a:xfrm>
          <a:prstGeom prst="rect">
            <a:avLst/>
          </a:prstGeom>
        </p:spPr>
        <p:txBody>
          <a:bodyPr wrap="square">
            <a:spAutoFit/>
          </a:bodyPr>
          <a:lstStyle/>
          <a:p>
            <a:pPr algn="l"/>
            <a:r>
              <a:rPr lang="en-US" sz="3600" b="1" dirty="0">
                <a:solidFill>
                  <a:srgbClr val="00FFFF"/>
                </a:solidFill>
              </a:rPr>
              <a:t>To </a:t>
            </a:r>
            <a:r>
              <a:rPr lang="en-US" sz="3600" b="1" dirty="0" smtClean="0">
                <a:solidFill>
                  <a:srgbClr val="00FFFF"/>
                </a:solidFill>
              </a:rPr>
              <a:t>summarize </a:t>
            </a:r>
            <a:r>
              <a:rPr lang="en-US" sz="3600" b="1" dirty="0" err="1" smtClean="0">
                <a:solidFill>
                  <a:srgbClr val="00FFFF"/>
                </a:solidFill>
              </a:rPr>
              <a:t>Dispensationalism</a:t>
            </a:r>
            <a:r>
              <a:rPr lang="en-US" sz="3600" b="1" dirty="0" smtClean="0">
                <a:solidFill>
                  <a:srgbClr val="00FFFF"/>
                </a:solidFill>
              </a:rPr>
              <a:t>:</a:t>
            </a:r>
            <a:endParaRPr lang="en-US" sz="3600" dirty="0">
              <a:solidFill>
                <a:srgbClr val="00FFFF"/>
              </a:solidFill>
            </a:endParaRPr>
          </a:p>
          <a:p>
            <a:pPr marL="457200" indent="-457200" algn="l">
              <a:spcBef>
                <a:spcPts val="1200"/>
              </a:spcBef>
              <a:buFont typeface="Arial" pitchFamily="34" charset="0"/>
              <a:buChar char="•"/>
            </a:pPr>
            <a:r>
              <a:rPr lang="en-US" sz="3200" b="1" dirty="0"/>
              <a:t>Throughout these seven dispensations, two kingdoms are at war with each other, the “Kingdom of God” headed by Jesus, and the “kingdom of the world” headed by Satan. </a:t>
            </a:r>
            <a:endParaRPr lang="en-US" sz="3200" b="1" dirty="0" smtClean="0"/>
          </a:p>
          <a:p>
            <a:pPr marL="457200" indent="-457200" algn="l">
              <a:spcBef>
                <a:spcPts val="1200"/>
              </a:spcBef>
              <a:buFont typeface="Arial" pitchFamily="34" charset="0"/>
              <a:buChar char="•"/>
            </a:pPr>
            <a:r>
              <a:rPr lang="en-US" sz="3200" b="1" dirty="0" smtClean="0"/>
              <a:t>No </a:t>
            </a:r>
            <a:r>
              <a:rPr lang="en-US" sz="3200" b="1" dirty="0"/>
              <a:t>other book </a:t>
            </a:r>
            <a:r>
              <a:rPr lang="en-US" sz="3200" b="1" dirty="0" smtClean="0"/>
              <a:t>matches </a:t>
            </a:r>
            <a:r>
              <a:rPr lang="en-US" sz="3200" b="1" dirty="0"/>
              <a:t>up with the historical track record of the Bible. </a:t>
            </a:r>
            <a:r>
              <a:rPr lang="en-US" sz="3200" b="1" dirty="0" smtClean="0"/>
              <a:t>In other words, the Bible demonstrates that throughout history God carries </a:t>
            </a:r>
            <a:r>
              <a:rPr lang="en-US" sz="3200" b="1" dirty="0"/>
              <a:t>out His </a:t>
            </a:r>
            <a:r>
              <a:rPr lang="en-US" sz="3200" b="1" dirty="0" smtClean="0"/>
              <a:t>sovereign will </a:t>
            </a:r>
            <a:r>
              <a:rPr lang="en-US" sz="3200" b="1" dirty="0"/>
              <a:t>and plans. </a:t>
            </a:r>
            <a:endParaRPr lang="en-US" sz="3200" b="1" dirty="0" smtClean="0"/>
          </a:p>
          <a:p>
            <a:pPr marL="457200" indent="-457200" algn="l">
              <a:spcBef>
                <a:spcPts val="1200"/>
              </a:spcBef>
              <a:buFont typeface="Arial" pitchFamily="34" charset="0"/>
              <a:buChar char="•"/>
            </a:pPr>
            <a:r>
              <a:rPr lang="en-US" sz="3200" b="1" dirty="0" smtClean="0"/>
              <a:t>In </a:t>
            </a:r>
            <a:r>
              <a:rPr lang="en-US" sz="3200" b="1" dirty="0"/>
              <a:t>the final analysis, it is God who is the Sovereign, and not </a:t>
            </a:r>
            <a:r>
              <a:rPr lang="en-US" sz="3200" b="1" dirty="0" smtClean="0"/>
              <a:t>Satan or man, it is God’s Kingdom that prevails, not Satan’s kingdom.</a:t>
            </a:r>
            <a:endParaRPr lang="en-US" sz="3200" b="1" dirty="0"/>
          </a:p>
        </p:txBody>
      </p:sp>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8</a:t>
            </a:r>
            <a:endParaRPr lang="en-US" sz="2400" b="1" dirty="0">
              <a:effectLst/>
            </a:endParaRPr>
          </a:p>
        </p:txBody>
      </p:sp>
    </p:spTree>
    <p:extLst>
      <p:ext uri="{BB962C8B-B14F-4D97-AF65-F5344CB8AC3E}">
        <p14:creationId xmlns:p14="http://schemas.microsoft.com/office/powerpoint/2010/main" val="38395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 y="2590800"/>
            <a:ext cx="8839200" cy="1015663"/>
          </a:xfrm>
          <a:prstGeom prst="rect">
            <a:avLst/>
          </a:prstGeom>
        </p:spPr>
        <p:txBody>
          <a:bodyPr wrap="square">
            <a:spAutoFit/>
          </a:bodyPr>
          <a:lstStyle/>
          <a:p>
            <a:r>
              <a:rPr lang="en-US" sz="6000" b="1" dirty="0" smtClean="0">
                <a:solidFill>
                  <a:srgbClr val="00FFFF"/>
                </a:solidFill>
              </a:rPr>
              <a:t>Any Questions?</a:t>
            </a:r>
            <a:endParaRPr lang="en-US" sz="6000" b="1" dirty="0"/>
          </a:p>
        </p:txBody>
      </p:sp>
    </p:spTree>
    <p:extLst>
      <p:ext uri="{BB962C8B-B14F-4D97-AF65-F5344CB8AC3E}">
        <p14:creationId xmlns:p14="http://schemas.microsoft.com/office/powerpoint/2010/main" val="396648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8847"/>
            <a:ext cx="8839200" cy="646331"/>
          </a:xfrm>
          <a:prstGeom prst="rect">
            <a:avLst/>
          </a:prstGeom>
        </p:spPr>
        <p:txBody>
          <a:bodyPr wrap="square">
            <a:spAutoFit/>
          </a:bodyPr>
          <a:lstStyle/>
          <a:p>
            <a:r>
              <a:rPr lang="en-US" sz="3600" b="1" dirty="0">
                <a:solidFill>
                  <a:srgbClr val="FFFF00"/>
                </a:solidFill>
              </a:rPr>
              <a:t>The KINGDOM </a:t>
            </a:r>
            <a:r>
              <a:rPr lang="en-US" sz="3600" b="1" dirty="0" smtClean="0">
                <a:solidFill>
                  <a:srgbClr val="FFFF00"/>
                </a:solidFill>
              </a:rPr>
              <a:t>Past </a:t>
            </a:r>
          </a:p>
        </p:txBody>
      </p:sp>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8</a:t>
            </a:r>
            <a:endParaRPr lang="en-US" sz="2400" b="1" dirty="0">
              <a:effectLst/>
            </a:endParaRPr>
          </a:p>
        </p:txBody>
      </p:sp>
      <p:sp>
        <p:nvSpPr>
          <p:cNvPr id="5" name="Rectangle 4"/>
          <p:cNvSpPr/>
          <p:nvPr/>
        </p:nvSpPr>
        <p:spPr>
          <a:xfrm>
            <a:off x="228600" y="705178"/>
            <a:ext cx="8839200" cy="5970865"/>
          </a:xfrm>
          <a:prstGeom prst="rect">
            <a:avLst/>
          </a:prstGeom>
        </p:spPr>
        <p:txBody>
          <a:bodyPr wrap="square">
            <a:spAutoFit/>
          </a:bodyPr>
          <a:lstStyle/>
          <a:p>
            <a:pPr algn="l"/>
            <a:r>
              <a:rPr lang="en-US" sz="3200" b="1" dirty="0">
                <a:solidFill>
                  <a:srgbClr val="00FFFF"/>
                </a:solidFill>
              </a:rPr>
              <a:t>What did God’s Kingdom look like prior to the time of Christ? </a:t>
            </a:r>
            <a:endParaRPr lang="en-US" sz="3200" dirty="0">
              <a:solidFill>
                <a:srgbClr val="00FFFF"/>
              </a:solidFill>
            </a:endParaRPr>
          </a:p>
          <a:p>
            <a:pPr marL="514350" lvl="0" indent="-514350" algn="l">
              <a:spcBef>
                <a:spcPts val="1200"/>
              </a:spcBef>
              <a:buClr>
                <a:srgbClr val="00FFFF"/>
              </a:buClr>
              <a:buFont typeface="+mj-lt"/>
              <a:buAutoNum type="arabicPeriod"/>
            </a:pPr>
            <a:r>
              <a:rPr lang="en-US" sz="3200" b="1" dirty="0"/>
              <a:t>the righteous </a:t>
            </a:r>
            <a:r>
              <a:rPr lang="en-US" sz="3200" b="1" dirty="0" smtClean="0"/>
              <a:t>were </a:t>
            </a:r>
            <a:r>
              <a:rPr lang="en-US" sz="3200" b="1" dirty="0"/>
              <a:t>to </a:t>
            </a:r>
            <a:r>
              <a:rPr lang="en-US" sz="3200" b="1" i="1" dirty="0">
                <a:solidFill>
                  <a:srgbClr val="FFFF00"/>
                </a:solidFill>
              </a:rPr>
              <a:t>believe God</a:t>
            </a:r>
            <a:r>
              <a:rPr lang="en-US" sz="3200" b="1" dirty="0">
                <a:solidFill>
                  <a:srgbClr val="FFFF00"/>
                </a:solidFill>
              </a:rPr>
              <a:t> </a:t>
            </a:r>
            <a:r>
              <a:rPr lang="en-US" sz="3200" b="1" dirty="0"/>
              <a:t>(Gen. 15:6; Heb. </a:t>
            </a:r>
            <a:r>
              <a:rPr lang="en-US" sz="3200" b="1" dirty="0" smtClean="0"/>
              <a:t>11:6a); this guaranteed </a:t>
            </a:r>
            <a:r>
              <a:rPr lang="en-US" sz="3200" b="1" dirty="0"/>
              <a:t>their </a:t>
            </a:r>
            <a:r>
              <a:rPr lang="en-US" sz="3200" b="1" i="1" dirty="0">
                <a:solidFill>
                  <a:srgbClr val="FFFF00"/>
                </a:solidFill>
              </a:rPr>
              <a:t>free</a:t>
            </a:r>
            <a:r>
              <a:rPr lang="en-US" sz="3200" b="1" dirty="0">
                <a:solidFill>
                  <a:srgbClr val="FFFF00"/>
                </a:solidFill>
              </a:rPr>
              <a:t> gift </a:t>
            </a:r>
            <a:r>
              <a:rPr lang="en-US" sz="3200" b="1" dirty="0"/>
              <a:t>of </a:t>
            </a:r>
            <a:r>
              <a:rPr lang="en-US" sz="3200" b="1" dirty="0" smtClean="0"/>
              <a:t>salvation </a:t>
            </a:r>
            <a:r>
              <a:rPr lang="en-US" sz="3200" b="1" dirty="0"/>
              <a:t>(Rom. 4:9-16</a:t>
            </a:r>
            <a:r>
              <a:rPr lang="en-US" sz="3200" b="1" dirty="0" smtClean="0"/>
              <a:t>) </a:t>
            </a:r>
            <a:endParaRPr lang="en-US" sz="3200" dirty="0"/>
          </a:p>
          <a:p>
            <a:pPr marL="514350" lvl="0" indent="-514350" algn="l">
              <a:spcBef>
                <a:spcPts val="1200"/>
              </a:spcBef>
              <a:buClr>
                <a:srgbClr val="00FFFF"/>
              </a:buClr>
              <a:buFont typeface="+mj-lt"/>
              <a:buAutoNum type="arabicPeriod"/>
            </a:pPr>
            <a:r>
              <a:rPr lang="en-US" sz="3200" b="1" dirty="0"/>
              <a:t>the righteous were to </a:t>
            </a:r>
            <a:r>
              <a:rPr lang="en-US" sz="3200" b="1" i="1" dirty="0">
                <a:solidFill>
                  <a:srgbClr val="FFFF00"/>
                </a:solidFill>
              </a:rPr>
              <a:t>put their faith into action</a:t>
            </a:r>
            <a:r>
              <a:rPr lang="en-US" sz="3200" b="1" dirty="0"/>
              <a:t>, which guaranteed </a:t>
            </a:r>
            <a:r>
              <a:rPr lang="en-US" sz="3200" b="1" i="1" dirty="0">
                <a:solidFill>
                  <a:srgbClr val="FFFF00"/>
                </a:solidFill>
              </a:rPr>
              <a:t>earned</a:t>
            </a:r>
            <a:r>
              <a:rPr lang="en-US" sz="3200" b="1" dirty="0">
                <a:solidFill>
                  <a:srgbClr val="FFFF00"/>
                </a:solidFill>
              </a:rPr>
              <a:t> </a:t>
            </a:r>
            <a:r>
              <a:rPr lang="en-US" sz="3200" b="1" dirty="0" smtClean="0">
                <a:solidFill>
                  <a:srgbClr val="FFFF00"/>
                </a:solidFill>
              </a:rPr>
              <a:t> rewards </a:t>
            </a:r>
            <a:r>
              <a:rPr lang="en-US" sz="3200" b="1" dirty="0">
                <a:solidFill>
                  <a:srgbClr val="FFFF00"/>
                </a:solidFill>
              </a:rPr>
              <a:t>/ blessings </a:t>
            </a:r>
            <a:r>
              <a:rPr lang="en-US" sz="3200" b="1" dirty="0"/>
              <a:t>(Deut. 28:1-14). </a:t>
            </a:r>
            <a:r>
              <a:rPr lang="en-US" sz="3200" b="1" dirty="0" smtClean="0"/>
              <a:t>For example,</a:t>
            </a:r>
          </a:p>
          <a:p>
            <a:pPr marL="974725" lvl="0" indent="-457200" algn="l">
              <a:spcBef>
                <a:spcPts val="1200"/>
              </a:spcBef>
              <a:buClr>
                <a:srgbClr val="00FFFF"/>
              </a:buClr>
              <a:buFont typeface="Arial" pitchFamily="34" charset="0"/>
              <a:buChar char="•"/>
            </a:pPr>
            <a:r>
              <a:rPr lang="en-US" sz="3200" b="1" dirty="0" smtClean="0"/>
              <a:t>by </a:t>
            </a:r>
            <a:r>
              <a:rPr lang="en-US" sz="3200" b="1" dirty="0"/>
              <a:t>obeying the Law, Israel was </a:t>
            </a:r>
            <a:r>
              <a:rPr lang="en-US" sz="3200" b="1" dirty="0">
                <a:solidFill>
                  <a:srgbClr val="FFFF00"/>
                </a:solidFill>
              </a:rPr>
              <a:t>rewarded </a:t>
            </a:r>
            <a:r>
              <a:rPr lang="en-US" sz="3200" b="1" dirty="0" smtClean="0">
                <a:solidFill>
                  <a:srgbClr val="FFFF00"/>
                </a:solidFill>
              </a:rPr>
              <a:t>&amp; </a:t>
            </a:r>
            <a:r>
              <a:rPr lang="en-US" sz="3200" b="1" dirty="0">
                <a:solidFill>
                  <a:srgbClr val="FFFF00"/>
                </a:solidFill>
              </a:rPr>
              <a:t>blessed</a:t>
            </a:r>
            <a:r>
              <a:rPr lang="en-US" sz="3200" b="1" dirty="0"/>
              <a:t> with residence in the </a:t>
            </a:r>
            <a:r>
              <a:rPr lang="en-US" sz="3200" b="1" dirty="0" smtClean="0"/>
              <a:t>Promised LAND </a:t>
            </a:r>
            <a:r>
              <a:rPr lang="en-US" sz="3200" b="1" dirty="0"/>
              <a:t>in peace and prosperity. </a:t>
            </a:r>
            <a:endParaRPr lang="en-US" sz="3200" dirty="0"/>
          </a:p>
        </p:txBody>
      </p:sp>
      <p:sp>
        <p:nvSpPr>
          <p:cNvPr id="6" name="Rectangle 5"/>
          <p:cNvSpPr/>
          <p:nvPr/>
        </p:nvSpPr>
        <p:spPr bwMode="auto">
          <a:xfrm>
            <a:off x="3478530" y="4419600"/>
            <a:ext cx="2781300" cy="60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964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8</a:t>
            </a:r>
            <a:endParaRPr lang="en-US" sz="2400" b="1" dirty="0">
              <a:effectLst/>
            </a:endParaRPr>
          </a:p>
        </p:txBody>
      </p:sp>
      <p:sp>
        <p:nvSpPr>
          <p:cNvPr id="5" name="Rectangle 4"/>
          <p:cNvSpPr/>
          <p:nvPr/>
        </p:nvSpPr>
        <p:spPr>
          <a:xfrm>
            <a:off x="228600" y="228600"/>
            <a:ext cx="8839200" cy="6386364"/>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lvl="0" algn="l"/>
            <a:r>
              <a:rPr lang="en-US" sz="3200" b="1" dirty="0" smtClean="0">
                <a:solidFill>
                  <a:srgbClr val="00FFFF"/>
                </a:solidFill>
              </a:rPr>
              <a:t>God unconditionally promise to Abraham and his descendants:</a:t>
            </a:r>
          </a:p>
          <a:p>
            <a:pPr marL="514350" lvl="0" indent="-514350" algn="l">
              <a:spcBef>
                <a:spcPts val="1800"/>
              </a:spcBef>
              <a:buFont typeface="+mj-lt"/>
              <a:buAutoNum type="arabicPeriod"/>
            </a:pPr>
            <a:r>
              <a:rPr lang="en-US" sz="3200" b="1" dirty="0" smtClean="0"/>
              <a:t>The </a:t>
            </a:r>
            <a:r>
              <a:rPr lang="en-US" sz="3200" b="1" u="sng" dirty="0"/>
              <a:t>LAND</a:t>
            </a:r>
            <a:r>
              <a:rPr lang="en-US" sz="3200" b="1" dirty="0"/>
              <a:t> of Canaan as an </a:t>
            </a:r>
            <a:r>
              <a:rPr lang="en-US" sz="3200" b="1" i="1" dirty="0"/>
              <a:t>everlasting</a:t>
            </a:r>
            <a:r>
              <a:rPr lang="en-US" sz="3200" b="1" dirty="0"/>
              <a:t> possession </a:t>
            </a:r>
            <a:r>
              <a:rPr lang="en-US" sz="3200" b="1" dirty="0" smtClean="0"/>
              <a:t>from </a:t>
            </a:r>
            <a:r>
              <a:rPr lang="en-US" sz="3200" b="1" dirty="0"/>
              <a:t>the river of Egypt to the river of Euphrates (Gen. 15:18); </a:t>
            </a:r>
            <a:endParaRPr lang="en-US" sz="3200" dirty="0"/>
          </a:p>
          <a:p>
            <a:pPr marL="514350" lvl="0" indent="-514350" algn="l">
              <a:spcBef>
                <a:spcPts val="1800"/>
              </a:spcBef>
              <a:buFont typeface="+mj-lt"/>
              <a:buAutoNum type="arabicPeriod"/>
            </a:pPr>
            <a:r>
              <a:rPr lang="en-US" sz="3200" b="1" dirty="0" smtClean="0"/>
              <a:t>To becomes a </a:t>
            </a:r>
            <a:r>
              <a:rPr lang="en-US" sz="3200" b="1" dirty="0"/>
              <a:t>great </a:t>
            </a:r>
            <a:r>
              <a:rPr lang="en-US" sz="3200" b="1" u="sng" dirty="0"/>
              <a:t>NATION</a:t>
            </a:r>
            <a:r>
              <a:rPr lang="en-US" sz="3200" b="1" dirty="0"/>
              <a:t>, powerful and numerous (Gen. 18:18; 46:3</a:t>
            </a:r>
            <a:r>
              <a:rPr lang="en-US" sz="3200" b="1" dirty="0" smtClean="0"/>
              <a:t>)</a:t>
            </a:r>
            <a:endParaRPr lang="en-US" sz="3200" dirty="0"/>
          </a:p>
          <a:p>
            <a:pPr marL="514350" lvl="0" indent="-514350" algn="l">
              <a:spcBef>
                <a:spcPts val="1800"/>
              </a:spcBef>
              <a:buFont typeface="+mj-lt"/>
              <a:buAutoNum type="arabicPeriod"/>
            </a:pPr>
            <a:r>
              <a:rPr lang="en-US" sz="3200" b="1" dirty="0" smtClean="0"/>
              <a:t>To </a:t>
            </a:r>
            <a:r>
              <a:rPr lang="en-US" sz="3200" b="1" u="sng" dirty="0" smtClean="0"/>
              <a:t>BLESS</a:t>
            </a:r>
            <a:r>
              <a:rPr lang="en-US" sz="3200" b="1" dirty="0" smtClean="0"/>
              <a:t> </a:t>
            </a:r>
            <a:r>
              <a:rPr lang="en-US" sz="3200" b="1" dirty="0"/>
              <a:t>all the families on earth through Abraham’s offspring (Seed) (Gen. 12:3b; 22:18; 28:14). </a:t>
            </a:r>
            <a:endParaRPr lang="en-US" sz="3200" dirty="0"/>
          </a:p>
        </p:txBody>
      </p:sp>
    </p:spTree>
    <p:extLst>
      <p:ext uri="{BB962C8B-B14F-4D97-AF65-F5344CB8AC3E}">
        <p14:creationId xmlns:p14="http://schemas.microsoft.com/office/powerpoint/2010/main" val="18511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8</a:t>
            </a:r>
            <a:endParaRPr lang="en-US" sz="2400" b="1" dirty="0">
              <a:effectLst/>
            </a:endParaRPr>
          </a:p>
        </p:txBody>
      </p:sp>
      <p:sp>
        <p:nvSpPr>
          <p:cNvPr id="5" name="Rectangle 4"/>
          <p:cNvSpPr/>
          <p:nvPr/>
        </p:nvSpPr>
        <p:spPr>
          <a:xfrm>
            <a:off x="228600" y="228600"/>
            <a:ext cx="8610600" cy="4247317"/>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lvl="0" algn="l"/>
            <a:r>
              <a:rPr lang="en-US" sz="3200" b="1" dirty="0" smtClean="0">
                <a:solidFill>
                  <a:srgbClr val="00FFFF"/>
                </a:solidFill>
              </a:rPr>
              <a:t>God required that Abraham have faith:</a:t>
            </a:r>
          </a:p>
          <a:p>
            <a:pPr marL="1082675" lvl="0" algn="l">
              <a:spcBef>
                <a:spcPts val="1800"/>
              </a:spcBef>
              <a:tabLst>
                <a:tab pos="1082675" algn="l"/>
              </a:tabLst>
            </a:pPr>
            <a:r>
              <a:rPr lang="en-US" sz="3200" b="1" dirty="0" smtClean="0"/>
              <a:t>Faith is “receptivity to God’s activity”</a:t>
            </a:r>
          </a:p>
          <a:p>
            <a:pPr marL="1082675" lvl="0" algn="l">
              <a:spcBef>
                <a:spcPts val="1800"/>
              </a:spcBef>
              <a:tabLst>
                <a:tab pos="1082675" algn="l"/>
              </a:tabLst>
            </a:pPr>
            <a:r>
              <a:rPr lang="en-US" sz="3200" b="1" dirty="0" smtClean="0"/>
              <a:t>…or hanging </a:t>
            </a:r>
            <a:r>
              <a:rPr lang="en-US" sz="3200" b="1" dirty="0"/>
              <a:t>your confidence on what God says is true and then allowing God to carry out His plans through you as you submit </a:t>
            </a:r>
            <a:r>
              <a:rPr lang="en-US" sz="3200" b="1" dirty="0" smtClean="0"/>
              <a:t>and yield to </a:t>
            </a:r>
            <a:r>
              <a:rPr lang="en-US" sz="3200" b="1" dirty="0"/>
              <a:t>Him</a:t>
            </a:r>
            <a:endParaRPr lang="en-US" sz="3200" dirty="0"/>
          </a:p>
        </p:txBody>
      </p:sp>
    </p:spTree>
    <p:extLst>
      <p:ext uri="{BB962C8B-B14F-4D97-AF65-F5344CB8AC3E}">
        <p14:creationId xmlns:p14="http://schemas.microsoft.com/office/powerpoint/2010/main" val="401123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subTitle" idx="1"/>
          </p:nvPr>
        </p:nvSpPr>
        <p:spPr>
          <a:xfrm>
            <a:off x="228600" y="152400"/>
            <a:ext cx="8763000" cy="6705600"/>
          </a:xfrm>
        </p:spPr>
        <p:txBody>
          <a:bodyPr/>
          <a:lstStyle/>
          <a:p>
            <a:pPr>
              <a:buSzPct val="125000"/>
              <a:defRPr/>
            </a:pPr>
            <a:r>
              <a:rPr lang="en-US" sz="3600" b="1" dirty="0" smtClean="0">
                <a:solidFill>
                  <a:srgbClr val="FFFF00"/>
                </a:solidFill>
                <a:effectLst/>
                <a:latin typeface="Garamond" pitchFamily="18" charset="0"/>
              </a:rPr>
              <a:t>“…Thy Kingdom come”</a:t>
            </a:r>
          </a:p>
          <a:p>
            <a:pPr marL="457200" indent="-457200" algn="l">
              <a:spcBef>
                <a:spcPts val="1200"/>
              </a:spcBef>
              <a:buSzPct val="125000"/>
              <a:defRPr/>
            </a:pPr>
            <a:r>
              <a:rPr lang="en-US" b="1" i="1" u="sng" dirty="0" smtClean="0">
                <a:solidFill>
                  <a:srgbClr val="00FFFF"/>
                </a:solidFill>
                <a:effectLst/>
                <a:latin typeface="Garamond" pitchFamily="18" charset="0"/>
              </a:rPr>
              <a:t>Scriptural View:</a:t>
            </a:r>
            <a:r>
              <a:rPr lang="en-US" b="1" i="1" dirty="0" smtClean="0">
                <a:solidFill>
                  <a:srgbClr val="00FFFF"/>
                </a:solidFill>
                <a:effectLst/>
                <a:latin typeface="Garamond" pitchFamily="18" charset="0"/>
              </a:rPr>
              <a:t>  </a:t>
            </a:r>
          </a:p>
          <a:p>
            <a:pPr marL="457200" indent="-457200" algn="l">
              <a:spcBef>
                <a:spcPts val="1200"/>
              </a:spcBef>
              <a:buClr>
                <a:srgbClr val="00FFFF"/>
              </a:buClr>
              <a:buSzPct val="125000"/>
              <a:buFont typeface="Arial" pitchFamily="34" charset="0"/>
              <a:buChar char="•"/>
              <a:defRPr/>
            </a:pPr>
            <a:r>
              <a:rPr lang="en-US" b="1" dirty="0" smtClean="0">
                <a:effectLst/>
                <a:latin typeface="Garamond" pitchFamily="18" charset="0"/>
              </a:rPr>
              <a:t>The Liberal View is </a:t>
            </a:r>
            <a:r>
              <a:rPr lang="en-US" b="1" i="1" u="sng" dirty="0" smtClean="0">
                <a:effectLst/>
                <a:latin typeface="Garamond" pitchFamily="18" charset="0"/>
              </a:rPr>
              <a:t>partially</a:t>
            </a:r>
            <a:r>
              <a:rPr lang="en-US" b="1" dirty="0" smtClean="0">
                <a:effectLst/>
                <a:latin typeface="Garamond" pitchFamily="18" charset="0"/>
              </a:rPr>
              <a:t> correct... For peace to be upon the world, there must be peace </a:t>
            </a:r>
            <a:r>
              <a:rPr lang="en-US" b="1" dirty="0" smtClean="0">
                <a:solidFill>
                  <a:srgbClr val="FFFF00"/>
                </a:solidFill>
                <a:effectLst/>
                <a:latin typeface="Garamond" pitchFamily="18" charset="0"/>
              </a:rPr>
              <a:t>“within”</a:t>
            </a:r>
            <a:r>
              <a:rPr lang="en-US" b="1" dirty="0" smtClean="0">
                <a:effectLst/>
                <a:latin typeface="Garamond" pitchFamily="18" charset="0"/>
              </a:rPr>
              <a:t> the character of man!</a:t>
            </a:r>
          </a:p>
          <a:p>
            <a:pPr marL="457200" indent="-457200" algn="l">
              <a:spcBef>
                <a:spcPts val="2400"/>
              </a:spcBef>
              <a:buClr>
                <a:srgbClr val="00FFFF"/>
              </a:buClr>
              <a:buSzPct val="125000"/>
              <a:buFont typeface="Arial" pitchFamily="34" charset="0"/>
              <a:buChar char="•"/>
              <a:defRPr/>
            </a:pPr>
            <a:r>
              <a:rPr lang="en-US" b="1" dirty="0" smtClean="0">
                <a:effectLst/>
                <a:latin typeface="Garamond" pitchFamily="18" charset="0"/>
              </a:rPr>
              <a:t>But, Jesus </a:t>
            </a:r>
            <a:r>
              <a:rPr lang="en-US" b="1" dirty="0">
                <a:effectLst/>
                <a:latin typeface="Garamond" pitchFamily="18" charset="0"/>
              </a:rPr>
              <a:t>had much more in mind about the nature of the Kingdom, as we shall soon see. </a:t>
            </a:r>
          </a:p>
          <a:p>
            <a:pPr marL="457200" indent="-457200" algn="l">
              <a:spcBef>
                <a:spcPts val="1200"/>
              </a:spcBef>
              <a:buSzPct val="125000"/>
              <a:defRPr/>
            </a:pPr>
            <a:endParaRPr lang="en-US" b="1" dirty="0" smtClean="0">
              <a:effectLst/>
              <a:latin typeface="Garamond" pitchFamily="18" charset="0"/>
            </a:endParaRPr>
          </a:p>
          <a:p>
            <a:pPr marL="579438" algn="l">
              <a:spcBef>
                <a:spcPts val="1200"/>
              </a:spcBef>
              <a:buSzPct val="125000"/>
              <a:defRPr/>
            </a:pPr>
            <a:r>
              <a:rPr lang="en-US" b="1" dirty="0" smtClean="0">
                <a:effectLst/>
                <a:latin typeface="Garamond" pitchFamily="18" charset="0"/>
              </a:rPr>
              <a:t> </a:t>
            </a:r>
          </a:p>
          <a:p>
            <a:pPr marL="571500" indent="-571500" algn="l">
              <a:spcBef>
                <a:spcPts val="3000"/>
              </a:spcBef>
              <a:buSzPct val="125000"/>
              <a:buFont typeface="Arial" pitchFamily="34" charset="0"/>
              <a:buChar char="•"/>
              <a:defRPr/>
            </a:pPr>
            <a:endParaRPr lang="en-US" b="1" dirty="0" smtClean="0">
              <a:effectLst/>
              <a:latin typeface="Garamond" pitchFamily="18" charset="0"/>
            </a:endParaRPr>
          </a:p>
          <a:p>
            <a:pPr marL="571500" indent="-571500" algn="l">
              <a:spcBef>
                <a:spcPts val="3000"/>
              </a:spcBef>
              <a:buSzPct val="125000"/>
              <a:buFont typeface="Arial" pitchFamily="34" charset="0"/>
              <a:buChar char="•"/>
              <a:defRPr/>
            </a:pPr>
            <a:endParaRPr lang="en-US" dirty="0">
              <a:effectLst/>
              <a:latin typeface="Garamond" pitchFamily="18" charset="0"/>
            </a:endParaRPr>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14621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63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8-9</a:t>
            </a:r>
            <a:endParaRPr lang="en-US" sz="2400" b="1" dirty="0">
              <a:effectLst/>
            </a:endParaRPr>
          </a:p>
        </p:txBody>
      </p:sp>
      <p:sp>
        <p:nvSpPr>
          <p:cNvPr id="5" name="Rectangle 4"/>
          <p:cNvSpPr/>
          <p:nvPr/>
        </p:nvSpPr>
        <p:spPr>
          <a:xfrm>
            <a:off x="228600" y="228600"/>
            <a:ext cx="8610600" cy="6494085"/>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algn="l"/>
            <a:r>
              <a:rPr lang="en-US" sz="3200" b="1" dirty="0" smtClean="0">
                <a:solidFill>
                  <a:srgbClr val="00FFFF"/>
                </a:solidFill>
              </a:rPr>
              <a:t>Two </a:t>
            </a:r>
            <a:r>
              <a:rPr lang="en-US" sz="3200" b="1" dirty="0">
                <a:solidFill>
                  <a:srgbClr val="00FFFF"/>
                </a:solidFill>
              </a:rPr>
              <a:t>things occurred as Abraham </a:t>
            </a:r>
            <a:r>
              <a:rPr lang="en-US" sz="3200" b="1" i="1" dirty="0">
                <a:solidFill>
                  <a:srgbClr val="00FFFF"/>
                </a:solidFill>
              </a:rPr>
              <a:t>believed</a:t>
            </a:r>
            <a:r>
              <a:rPr lang="en-US" sz="3200" b="1" dirty="0">
                <a:solidFill>
                  <a:srgbClr val="00FFFF"/>
                </a:solidFill>
              </a:rPr>
              <a:t> God:</a:t>
            </a:r>
            <a:endParaRPr lang="en-US" sz="3200" dirty="0">
              <a:solidFill>
                <a:srgbClr val="00FFFF"/>
              </a:solidFill>
            </a:endParaRPr>
          </a:p>
          <a:p>
            <a:pPr marL="514350" lvl="0" indent="-514350" algn="l">
              <a:spcBef>
                <a:spcPts val="1200"/>
              </a:spcBef>
              <a:buFont typeface="+mj-lt"/>
              <a:buAutoNum type="arabicPeriod"/>
            </a:pPr>
            <a:r>
              <a:rPr lang="en-US" sz="3200" b="1" dirty="0" smtClean="0"/>
              <a:t>Abraham </a:t>
            </a:r>
            <a:r>
              <a:rPr lang="en-US" sz="3200" b="1" dirty="0"/>
              <a:t>was “receptive” to God’s promise; and this pleased God (Heb. 11:6a). Because Abraham </a:t>
            </a:r>
            <a:r>
              <a:rPr lang="en-US" sz="3200" b="1" i="1" dirty="0"/>
              <a:t>believed</a:t>
            </a:r>
            <a:r>
              <a:rPr lang="en-US" sz="3200" b="1" dirty="0"/>
              <a:t> God, God counted it to him as righteousness (Gen. 15:6), a guarantee </a:t>
            </a:r>
            <a:r>
              <a:rPr lang="en-US" sz="3200" b="1" dirty="0" smtClean="0"/>
              <a:t>of God’s </a:t>
            </a:r>
            <a:r>
              <a:rPr lang="en-US" sz="3200" b="1" dirty="0" smtClean="0">
                <a:solidFill>
                  <a:srgbClr val="FFFF00"/>
                </a:solidFill>
              </a:rPr>
              <a:t>gracious </a:t>
            </a:r>
            <a:r>
              <a:rPr lang="en-US" sz="3200" b="1" i="1" dirty="0">
                <a:solidFill>
                  <a:srgbClr val="FFFF00"/>
                </a:solidFill>
              </a:rPr>
              <a:t>free gift</a:t>
            </a:r>
            <a:r>
              <a:rPr lang="en-US" sz="3200" b="1" dirty="0"/>
              <a:t> </a:t>
            </a:r>
            <a:r>
              <a:rPr lang="en-US" sz="3200" b="1" dirty="0" smtClean="0"/>
              <a:t>of salvation (Rom</a:t>
            </a:r>
            <a:r>
              <a:rPr lang="en-US" sz="3200" b="1" dirty="0"/>
              <a:t>. 5:12-19; Eph. 2:8-9)! </a:t>
            </a:r>
            <a:endParaRPr lang="en-US" sz="3200" dirty="0"/>
          </a:p>
          <a:p>
            <a:pPr marL="514350" lvl="0" indent="-514350" algn="l">
              <a:spcBef>
                <a:spcPts val="1200"/>
              </a:spcBef>
              <a:buFont typeface="+mj-lt"/>
              <a:buAutoNum type="arabicPeriod"/>
            </a:pPr>
            <a:r>
              <a:rPr lang="en-US" sz="3200" b="1" dirty="0" smtClean="0"/>
              <a:t>Abraham’s </a:t>
            </a:r>
            <a:r>
              <a:rPr lang="en-US" sz="3200" b="1" i="1" dirty="0"/>
              <a:t>receptivity</a:t>
            </a:r>
            <a:r>
              <a:rPr lang="en-US" sz="3200" b="1" dirty="0"/>
              <a:t> to God’s </a:t>
            </a:r>
            <a:r>
              <a:rPr lang="en-US" sz="3200" b="1" i="1" dirty="0">
                <a:solidFill>
                  <a:srgbClr val="FFFF00"/>
                </a:solidFill>
              </a:rPr>
              <a:t>activity</a:t>
            </a:r>
            <a:r>
              <a:rPr lang="en-US" sz="3200" b="1" dirty="0"/>
              <a:t> moved Abraham to action. Because Abraham </a:t>
            </a:r>
            <a:r>
              <a:rPr lang="en-US" sz="3200" b="1" i="1" dirty="0"/>
              <a:t>acted</a:t>
            </a:r>
            <a:r>
              <a:rPr lang="en-US" sz="3200" b="1" dirty="0"/>
              <a:t> by faith, his actions </a:t>
            </a:r>
            <a:r>
              <a:rPr lang="en-US" sz="3200" b="1" i="1" dirty="0">
                <a:solidFill>
                  <a:srgbClr val="FFFF00"/>
                </a:solidFill>
              </a:rPr>
              <a:t>earned</a:t>
            </a:r>
            <a:r>
              <a:rPr lang="en-US" sz="3200" b="1" dirty="0">
                <a:solidFill>
                  <a:srgbClr val="FFFF00"/>
                </a:solidFill>
              </a:rPr>
              <a:t> him heavenly rewards </a:t>
            </a:r>
            <a:r>
              <a:rPr lang="en-US" sz="3200" b="1" dirty="0"/>
              <a:t>(Heb. 11:6-16). </a:t>
            </a:r>
            <a:endParaRPr lang="en-US" sz="3200" dirty="0"/>
          </a:p>
        </p:txBody>
      </p:sp>
    </p:spTree>
    <p:extLst>
      <p:ext uri="{BB962C8B-B14F-4D97-AF65-F5344CB8AC3E}">
        <p14:creationId xmlns:p14="http://schemas.microsoft.com/office/powerpoint/2010/main" val="41744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24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0"/>
            <a:ext cx="8610600" cy="6894195"/>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algn="l"/>
            <a:r>
              <a:rPr lang="en-US" sz="3200" b="1" dirty="0">
                <a:solidFill>
                  <a:srgbClr val="00FFFF"/>
                </a:solidFill>
              </a:rPr>
              <a:t>Abraham demonstrated “receptivity to God’s activity” in three key </a:t>
            </a:r>
            <a:r>
              <a:rPr lang="en-US" sz="3200" b="1" dirty="0" smtClean="0">
                <a:solidFill>
                  <a:srgbClr val="00FFFF"/>
                </a:solidFill>
              </a:rPr>
              <a:t>ways:</a:t>
            </a:r>
            <a:endParaRPr lang="en-US" sz="3200" dirty="0">
              <a:solidFill>
                <a:srgbClr val="00FFFF"/>
              </a:solidFill>
            </a:endParaRPr>
          </a:p>
          <a:p>
            <a:pPr marL="457200" lvl="0" indent="-457200" algn="l">
              <a:spcBef>
                <a:spcPts val="1200"/>
              </a:spcBef>
              <a:buFont typeface="Arial" pitchFamily="34" charset="0"/>
              <a:buChar char="•"/>
            </a:pPr>
            <a:r>
              <a:rPr lang="en-US" sz="3000" b="1" dirty="0" smtClean="0"/>
              <a:t>He believed God, </a:t>
            </a:r>
            <a:r>
              <a:rPr lang="en-US" sz="3000" b="1" i="1" dirty="0" smtClean="0"/>
              <a:t>then</a:t>
            </a:r>
            <a:r>
              <a:rPr lang="en-US" sz="3000" b="1" dirty="0" smtClean="0"/>
              <a:t> He </a:t>
            </a:r>
            <a:r>
              <a:rPr lang="en-US" sz="3000" b="1" dirty="0"/>
              <a:t>left his home country of Ur in Babylon, and travelled to the LAND of promise (Gen. 12). </a:t>
            </a:r>
            <a:endParaRPr lang="en-US" sz="3000" b="1" dirty="0" smtClean="0"/>
          </a:p>
          <a:p>
            <a:pPr marL="457200" lvl="0" indent="-457200" algn="l">
              <a:spcBef>
                <a:spcPts val="1200"/>
              </a:spcBef>
              <a:buFont typeface="Arial" pitchFamily="34" charset="0"/>
              <a:buChar char="•"/>
            </a:pPr>
            <a:r>
              <a:rPr lang="en-US" sz="3000" b="1" dirty="0" smtClean="0"/>
              <a:t>He believed God, </a:t>
            </a:r>
            <a:r>
              <a:rPr lang="en-US" sz="3000" b="1" i="1" dirty="0" smtClean="0"/>
              <a:t>then</a:t>
            </a:r>
            <a:r>
              <a:rPr lang="en-US" sz="3000" b="1" dirty="0" smtClean="0"/>
              <a:t> He was circumcised </a:t>
            </a:r>
            <a:r>
              <a:rPr lang="en-US" sz="3000" b="1" dirty="0"/>
              <a:t>as an outward sign of his inner faith (Gen. 17). </a:t>
            </a:r>
            <a:endParaRPr lang="en-US" sz="3000" dirty="0"/>
          </a:p>
          <a:p>
            <a:pPr marL="457200" lvl="0" indent="-457200" algn="l">
              <a:spcBef>
                <a:spcPts val="1200"/>
              </a:spcBef>
              <a:buFont typeface="Arial" pitchFamily="34" charset="0"/>
              <a:buChar char="•"/>
            </a:pPr>
            <a:r>
              <a:rPr lang="en-US" sz="3000" b="1" dirty="0" smtClean="0"/>
              <a:t>He believed God, </a:t>
            </a:r>
            <a:r>
              <a:rPr lang="en-US" sz="3000" b="1" i="1" dirty="0" smtClean="0"/>
              <a:t>then</a:t>
            </a:r>
            <a:r>
              <a:rPr lang="en-US" sz="3000" b="1" dirty="0" smtClean="0"/>
              <a:t> Abraham </a:t>
            </a:r>
            <a:r>
              <a:rPr lang="en-US" sz="3000" b="1" dirty="0"/>
              <a:t>took his son </a:t>
            </a:r>
            <a:r>
              <a:rPr lang="en-US" sz="3000" b="1" dirty="0" smtClean="0"/>
              <a:t>Isaac to </a:t>
            </a:r>
            <a:r>
              <a:rPr lang="en-US" sz="3000" b="1" dirty="0"/>
              <a:t>the mountain of sacrifice according to God’s command. He believed God would raise Isaac from the dead even though he must slay him per God’s command (</a:t>
            </a:r>
            <a:r>
              <a:rPr lang="en-US" sz="3000" b="1" dirty="0" smtClean="0"/>
              <a:t>Gen </a:t>
            </a:r>
            <a:r>
              <a:rPr lang="en-US" sz="3000" b="1" dirty="0"/>
              <a:t>22; </a:t>
            </a:r>
            <a:r>
              <a:rPr lang="en-US" sz="3000" b="1" dirty="0" err="1" smtClean="0"/>
              <a:t>Heb</a:t>
            </a:r>
            <a:r>
              <a:rPr lang="en-US" sz="3000" b="1" dirty="0" smtClean="0"/>
              <a:t> </a:t>
            </a:r>
            <a:r>
              <a:rPr lang="en-US" sz="3000" b="1" dirty="0"/>
              <a:t>11:19</a:t>
            </a:r>
            <a:r>
              <a:rPr lang="en-US" sz="3000" b="1" dirty="0" smtClean="0"/>
              <a:t>)</a:t>
            </a:r>
            <a:endParaRPr lang="en-US" sz="3000" dirty="0"/>
          </a:p>
        </p:txBody>
      </p:sp>
    </p:spTree>
    <p:extLst>
      <p:ext uri="{BB962C8B-B14F-4D97-AF65-F5344CB8AC3E}">
        <p14:creationId xmlns:p14="http://schemas.microsoft.com/office/powerpoint/2010/main" val="1471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4970591"/>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marL="457200" indent="-457200" algn="l">
              <a:spcBef>
                <a:spcPts val="1800"/>
              </a:spcBef>
              <a:buFont typeface="Arial" pitchFamily="34" charset="0"/>
              <a:buChar char="•"/>
            </a:pPr>
            <a:r>
              <a:rPr lang="en-US" sz="3200" b="1" dirty="0"/>
              <a:t>Abraham demonstrated </a:t>
            </a:r>
            <a:r>
              <a:rPr lang="en-US" sz="3200" b="1" dirty="0" smtClean="0"/>
              <a:t>“</a:t>
            </a:r>
            <a:r>
              <a:rPr lang="en-US" sz="3200" b="1" dirty="0"/>
              <a:t>receptivity to God’s activity” </a:t>
            </a:r>
            <a:r>
              <a:rPr lang="en-US" sz="3200" b="1" dirty="0" smtClean="0">
                <a:solidFill>
                  <a:srgbClr val="FFFF00"/>
                </a:solidFill>
              </a:rPr>
              <a:t>in </a:t>
            </a:r>
            <a:r>
              <a:rPr lang="en-US" sz="3200" b="1" dirty="0">
                <a:solidFill>
                  <a:srgbClr val="FFFF00"/>
                </a:solidFill>
              </a:rPr>
              <a:t>his actions</a:t>
            </a:r>
            <a:r>
              <a:rPr lang="en-US" sz="3200" b="1" dirty="0"/>
              <a:t>. </a:t>
            </a:r>
            <a:endParaRPr lang="en-US" sz="3200" b="1" dirty="0" smtClean="0"/>
          </a:p>
          <a:p>
            <a:pPr marL="457200" indent="-457200" algn="l">
              <a:spcBef>
                <a:spcPts val="1800"/>
              </a:spcBef>
              <a:buFont typeface="Arial" pitchFamily="34" charset="0"/>
              <a:buChar char="•"/>
            </a:pPr>
            <a:r>
              <a:rPr lang="en-US" sz="3200" b="1" dirty="0" smtClean="0"/>
              <a:t>The book of James describes this kind of faith in action (James </a:t>
            </a:r>
            <a:r>
              <a:rPr lang="en-US" sz="3200" b="1" dirty="0"/>
              <a:t>2:21-24). </a:t>
            </a:r>
            <a:endParaRPr lang="en-US" sz="3200" b="1" dirty="0" smtClean="0"/>
          </a:p>
          <a:p>
            <a:pPr marL="457200" indent="-457200" algn="l">
              <a:spcBef>
                <a:spcPts val="1800"/>
              </a:spcBef>
              <a:buFont typeface="Arial" pitchFamily="34" charset="0"/>
              <a:buChar char="•"/>
            </a:pPr>
            <a:r>
              <a:rPr lang="en-US" sz="3200" b="1" dirty="0" smtClean="0"/>
              <a:t>Abraham </a:t>
            </a:r>
            <a:r>
              <a:rPr lang="en-US" sz="3200" b="1" dirty="0"/>
              <a:t>not only </a:t>
            </a:r>
            <a:r>
              <a:rPr lang="en-US" sz="3200" b="1" dirty="0">
                <a:solidFill>
                  <a:srgbClr val="FFFF00"/>
                </a:solidFill>
              </a:rPr>
              <a:t>“received” </a:t>
            </a:r>
            <a:r>
              <a:rPr lang="en-US" sz="3200" b="1" dirty="0"/>
              <a:t>God’s revelation by faith, but he </a:t>
            </a:r>
            <a:r>
              <a:rPr lang="en-US" sz="3200" b="1" dirty="0">
                <a:solidFill>
                  <a:srgbClr val="FFFF00"/>
                </a:solidFill>
              </a:rPr>
              <a:t>“acted” </a:t>
            </a:r>
            <a:r>
              <a:rPr lang="en-US" sz="3200" b="1" dirty="0"/>
              <a:t>upon God’s calling as </a:t>
            </a:r>
            <a:r>
              <a:rPr lang="en-US" sz="3200" b="1" dirty="0" smtClean="0"/>
              <a:t>well resulting in God acting through him.</a:t>
            </a:r>
            <a:endParaRPr lang="en-US" sz="3200" dirty="0"/>
          </a:p>
        </p:txBody>
      </p:sp>
    </p:spTree>
    <p:extLst>
      <p:ext uri="{BB962C8B-B14F-4D97-AF65-F5344CB8AC3E}">
        <p14:creationId xmlns:p14="http://schemas.microsoft.com/office/powerpoint/2010/main" val="19312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63000" cy="6711581"/>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latin typeface="Calibri"/>
              </a:rPr>
              <a:t>James 2:21–24 (NKJV)</a:t>
            </a:r>
            <a:r>
              <a:rPr lang="en-US" sz="3200" b="1" dirty="0" smtClean="0">
                <a:effectLst/>
                <a:latin typeface="Calibri"/>
              </a:rPr>
              <a:t> </a:t>
            </a:r>
          </a:p>
          <a:p>
            <a:pPr marL="579438" marR="0" indent="-579438" algn="l">
              <a:lnSpc>
                <a:spcPct val="115000"/>
              </a:lnSpc>
              <a:spcBef>
                <a:spcPts val="1200"/>
              </a:spcBef>
              <a:spcAft>
                <a:spcPts val="0"/>
              </a:spcAft>
            </a:pPr>
            <a:r>
              <a:rPr lang="en-US" sz="3000" b="1" i="1" u="none" strike="noStrike" dirty="0" smtClean="0">
                <a:solidFill>
                  <a:srgbClr val="00FFFF"/>
                </a:solidFill>
                <a:effectLst/>
              </a:rPr>
              <a:t>21 </a:t>
            </a:r>
            <a:r>
              <a:rPr lang="en-US" sz="3000" b="1" u="none" strike="noStrike" dirty="0" smtClean="0">
                <a:effectLst/>
              </a:rPr>
              <a:t> </a:t>
            </a:r>
            <a:r>
              <a:rPr lang="en-US" sz="3000" b="1" dirty="0" smtClean="0">
                <a:effectLst/>
              </a:rPr>
              <a:t>Was not Abraham our father justified by works when he offered Isaac his son on the altar? </a:t>
            </a:r>
          </a:p>
          <a:p>
            <a:pPr marL="579438" marR="0" indent="-579438" algn="l">
              <a:lnSpc>
                <a:spcPct val="115000"/>
              </a:lnSpc>
              <a:spcBef>
                <a:spcPts val="1200"/>
              </a:spcBef>
              <a:spcAft>
                <a:spcPts val="0"/>
              </a:spcAft>
            </a:pPr>
            <a:r>
              <a:rPr lang="en-US" sz="3000" b="1" i="1" u="none" strike="noStrike" dirty="0" smtClean="0">
                <a:solidFill>
                  <a:srgbClr val="00FFFF"/>
                </a:solidFill>
                <a:effectLst/>
              </a:rPr>
              <a:t>22 </a:t>
            </a:r>
            <a:r>
              <a:rPr lang="en-US" sz="3000" b="1" u="none" strike="noStrike" dirty="0" smtClean="0">
                <a:effectLst/>
              </a:rPr>
              <a:t> </a:t>
            </a:r>
            <a:r>
              <a:rPr lang="en-US" sz="3000" b="1" dirty="0" smtClean="0">
                <a:effectLst/>
              </a:rPr>
              <a:t>Do you see that faith was working together with his works, and by works faith was made perfect? </a:t>
            </a:r>
          </a:p>
          <a:p>
            <a:pPr marL="579438" marR="0" indent="-579438" algn="l">
              <a:lnSpc>
                <a:spcPct val="115000"/>
              </a:lnSpc>
              <a:spcBef>
                <a:spcPts val="1200"/>
              </a:spcBef>
              <a:spcAft>
                <a:spcPts val="0"/>
              </a:spcAft>
            </a:pPr>
            <a:r>
              <a:rPr lang="en-US" sz="3000" b="1" i="1" u="none" strike="noStrike" dirty="0" smtClean="0">
                <a:solidFill>
                  <a:srgbClr val="00FFFF"/>
                </a:solidFill>
                <a:effectLst/>
              </a:rPr>
              <a:t>23 </a:t>
            </a:r>
            <a:r>
              <a:rPr lang="en-US" sz="3000" b="1" u="none" strike="noStrike" dirty="0" smtClean="0">
                <a:effectLst/>
              </a:rPr>
              <a:t> </a:t>
            </a:r>
            <a:r>
              <a:rPr lang="en-US" sz="3000" b="1" dirty="0" smtClean="0">
                <a:effectLst/>
              </a:rPr>
              <a:t>And the Scripture was fulfilled which says, “Abraham believed God, and it was accounted to him for righteousness.” And he was called the friend of God. </a:t>
            </a:r>
          </a:p>
          <a:p>
            <a:pPr marL="579438" marR="0" indent="-579438" algn="l">
              <a:lnSpc>
                <a:spcPct val="115000"/>
              </a:lnSpc>
              <a:spcBef>
                <a:spcPts val="1200"/>
              </a:spcBef>
              <a:spcAft>
                <a:spcPts val="0"/>
              </a:spcAft>
            </a:pPr>
            <a:r>
              <a:rPr lang="en-US" sz="3000" b="1" i="1" dirty="0" smtClean="0">
                <a:solidFill>
                  <a:srgbClr val="00FFFF"/>
                </a:solidFill>
                <a:effectLst/>
              </a:rPr>
              <a:t>2</a:t>
            </a:r>
            <a:r>
              <a:rPr lang="en-US" sz="3000" b="1" i="1" u="none" strike="noStrike" dirty="0" smtClean="0">
                <a:solidFill>
                  <a:srgbClr val="00FFFF"/>
                </a:solidFill>
                <a:effectLst/>
              </a:rPr>
              <a:t>4  </a:t>
            </a:r>
            <a:r>
              <a:rPr lang="en-US" sz="3000" b="1" dirty="0" smtClean="0">
                <a:effectLst/>
              </a:rPr>
              <a:t>You see then that a man is justified by works, and not by faith only. </a:t>
            </a:r>
            <a:endParaRPr lang="en-US" sz="3000" b="1" dirty="0">
              <a:effectLst/>
            </a:endParaRPr>
          </a:p>
        </p:txBody>
      </p:sp>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Tree>
    <p:extLst>
      <p:ext uri="{BB962C8B-B14F-4D97-AF65-F5344CB8AC3E}">
        <p14:creationId xmlns:p14="http://schemas.microsoft.com/office/powerpoint/2010/main" val="15571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01917"/>
          </a:xfrm>
          <a:prstGeom prst="rect">
            <a:avLst/>
          </a:prstGeom>
        </p:spPr>
        <p:txBody>
          <a:bodyPr wrap="square">
            <a:spAutoFit/>
          </a:bodyPr>
          <a:lstStyle/>
          <a:p>
            <a:pPr algn="l"/>
            <a:r>
              <a:rPr lang="en-US" sz="3600" b="1" i="1" u="sng" dirty="0">
                <a:solidFill>
                  <a:srgbClr val="FFFF00"/>
                </a:solidFill>
              </a:rPr>
              <a:t>Abraham and the KINGDOM Past</a:t>
            </a:r>
            <a:r>
              <a:rPr lang="en-US" sz="3600" b="1" i="1" dirty="0">
                <a:solidFill>
                  <a:srgbClr val="FFFF00"/>
                </a:solidFill>
              </a:rPr>
              <a:t>: </a:t>
            </a:r>
            <a:endParaRPr lang="en-US" sz="3600" b="1" i="1" dirty="0" smtClean="0">
              <a:solidFill>
                <a:srgbClr val="FFFF00"/>
              </a:solidFill>
            </a:endParaRPr>
          </a:p>
          <a:p>
            <a:pPr algn="l"/>
            <a:endParaRPr lang="en-US" sz="1200" b="1" dirty="0"/>
          </a:p>
          <a:p>
            <a:pPr marL="457200" indent="-457200" algn="l">
              <a:spcBef>
                <a:spcPts val="1800"/>
              </a:spcBef>
              <a:buClr>
                <a:srgbClr val="00FFFF"/>
              </a:buClr>
              <a:buFont typeface="Arial" pitchFamily="34" charset="0"/>
              <a:buChar char="•"/>
            </a:pPr>
            <a:r>
              <a:rPr lang="en-US" sz="3200" b="1" dirty="0" smtClean="0"/>
              <a:t>James presents salvation from man’s point of view…  How so? He writes:</a:t>
            </a:r>
          </a:p>
          <a:p>
            <a:pPr marL="457200" indent="-457200" algn="l">
              <a:spcBef>
                <a:spcPts val="1800"/>
              </a:spcBef>
              <a:buFont typeface="Arial" pitchFamily="34" charset="0"/>
              <a:buChar char="•"/>
            </a:pPr>
            <a:endParaRPr lang="en-US" sz="3200" b="1" dirty="0"/>
          </a:p>
          <a:p>
            <a:pPr marL="457200" indent="-457200" algn="l">
              <a:spcBef>
                <a:spcPts val="1800"/>
              </a:spcBef>
              <a:buFont typeface="Arial" pitchFamily="34" charset="0"/>
              <a:buChar char="•"/>
            </a:pPr>
            <a:endParaRPr lang="en-US" sz="3200" b="1" dirty="0" smtClean="0"/>
          </a:p>
          <a:p>
            <a:pPr marL="457200" indent="-457200" algn="l">
              <a:spcBef>
                <a:spcPts val="1800"/>
              </a:spcBef>
              <a:buFont typeface="Arial" pitchFamily="34" charset="0"/>
              <a:buChar char="•"/>
            </a:pPr>
            <a:endParaRPr lang="en-US" sz="3200" b="1" dirty="0"/>
          </a:p>
          <a:p>
            <a:pPr algn="l">
              <a:spcBef>
                <a:spcPts val="1800"/>
              </a:spcBef>
            </a:pPr>
            <a:endParaRPr lang="en-US" sz="800" b="1" dirty="0"/>
          </a:p>
          <a:p>
            <a:pPr marL="457200" indent="-457200" algn="l">
              <a:spcBef>
                <a:spcPts val="1800"/>
              </a:spcBef>
              <a:buClr>
                <a:srgbClr val="00FFFF"/>
              </a:buClr>
              <a:buFont typeface="Arial" pitchFamily="34" charset="0"/>
              <a:buChar char="•"/>
            </a:pPr>
            <a:r>
              <a:rPr lang="en-US" sz="3200" b="1" dirty="0" smtClean="0"/>
              <a:t>James writes “show me your faith…;” he wants to see it. In contrast, God looks at the heart!</a:t>
            </a:r>
          </a:p>
          <a:p>
            <a:pPr marL="457200" indent="-457200" algn="l">
              <a:spcBef>
                <a:spcPts val="1800"/>
              </a:spcBef>
              <a:buFont typeface="Arial" pitchFamily="34" charset="0"/>
              <a:buChar char="•"/>
            </a:pPr>
            <a:endParaRPr lang="en-US" sz="3200" dirty="0"/>
          </a:p>
        </p:txBody>
      </p:sp>
      <p:sp>
        <p:nvSpPr>
          <p:cNvPr id="6" name="TextBox 5"/>
          <p:cNvSpPr txBox="1"/>
          <p:nvPr/>
        </p:nvSpPr>
        <p:spPr>
          <a:xfrm>
            <a:off x="762000" y="2364350"/>
            <a:ext cx="8229600" cy="2357568"/>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a:solidFill>
                  <a:srgbClr val="00FFFF"/>
                </a:solidFill>
                <a:latin typeface="Times New Roman" pitchFamily="18" charset="0"/>
                <a:cs typeface="Times New Roman" pitchFamily="18" charset="0"/>
              </a:rPr>
              <a:t>James 2:18 (NKJV)</a:t>
            </a:r>
            <a:r>
              <a:rPr lang="en-US" sz="3200" b="1" dirty="0">
                <a:solidFill>
                  <a:srgbClr val="00FFFF"/>
                </a:solidFill>
                <a:latin typeface="Times New Roman" pitchFamily="18" charset="0"/>
                <a:cs typeface="Times New Roman" pitchFamily="18" charset="0"/>
              </a:rPr>
              <a:t> </a:t>
            </a:r>
            <a:r>
              <a:rPr lang="en-US" sz="3200" b="1" dirty="0" smtClean="0">
                <a:solidFill>
                  <a:srgbClr val="00FFFF"/>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But </a:t>
            </a:r>
            <a:r>
              <a:rPr lang="en-US" sz="3200" b="1" dirty="0">
                <a:latin typeface="Times New Roman" pitchFamily="18" charset="0"/>
                <a:cs typeface="Times New Roman" pitchFamily="18" charset="0"/>
              </a:rPr>
              <a:t>someone will say, “You have faith, and I have works.” </a:t>
            </a:r>
            <a:r>
              <a:rPr lang="en-US" sz="3200" b="1" u="sng" dirty="0">
                <a:solidFill>
                  <a:srgbClr val="FFFF00"/>
                </a:solidFill>
                <a:latin typeface="Times New Roman" pitchFamily="18" charset="0"/>
                <a:cs typeface="Times New Roman" pitchFamily="18" charset="0"/>
              </a:rPr>
              <a:t>Show me</a:t>
            </a:r>
            <a:r>
              <a:rPr lang="en-US" sz="3200" b="1" dirty="0">
                <a:solidFill>
                  <a:srgbClr val="FFFF00"/>
                </a:solidFill>
                <a:latin typeface="Times New Roman" pitchFamily="18" charset="0"/>
                <a:cs typeface="Times New Roman" pitchFamily="18" charset="0"/>
              </a:rPr>
              <a:t> your faith</a:t>
            </a:r>
            <a:r>
              <a:rPr lang="en-US" sz="3200" b="1" dirty="0">
                <a:latin typeface="Times New Roman" pitchFamily="18" charset="0"/>
                <a:cs typeface="Times New Roman" pitchFamily="18" charset="0"/>
              </a:rPr>
              <a:t> without your works, and </a:t>
            </a:r>
            <a:r>
              <a:rPr lang="en-US" sz="3200" b="1" dirty="0">
                <a:solidFill>
                  <a:srgbClr val="FFFF00"/>
                </a:solidFill>
                <a:latin typeface="Times New Roman" pitchFamily="18" charset="0"/>
                <a:cs typeface="Times New Roman" pitchFamily="18" charset="0"/>
              </a:rPr>
              <a:t>I will </a:t>
            </a:r>
            <a:r>
              <a:rPr lang="en-US" sz="3200" b="1" u="sng" dirty="0">
                <a:solidFill>
                  <a:srgbClr val="FFFF00"/>
                </a:solidFill>
                <a:latin typeface="Times New Roman" pitchFamily="18" charset="0"/>
                <a:cs typeface="Times New Roman" pitchFamily="18" charset="0"/>
              </a:rPr>
              <a:t>show you</a:t>
            </a:r>
            <a:r>
              <a:rPr lang="en-US" sz="3200" b="1" dirty="0">
                <a:solidFill>
                  <a:srgbClr val="FFFF00"/>
                </a:solidFill>
                <a:latin typeface="Times New Roman" pitchFamily="18" charset="0"/>
                <a:cs typeface="Times New Roman" pitchFamily="18" charset="0"/>
              </a:rPr>
              <a:t> my faith by my works</a:t>
            </a:r>
            <a:r>
              <a:rPr lang="en-US" sz="3200" b="1" dirty="0">
                <a:latin typeface="Times New Roman" pitchFamily="18" charset="0"/>
                <a:cs typeface="Times New Roman" pitchFamily="18" charset="0"/>
              </a:rPr>
              <a:t>. </a:t>
            </a:r>
            <a:endParaRPr lang="en-US" sz="32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83494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838200"/>
            <a:ext cx="8610600" cy="5740033"/>
          </a:xfrm>
          <a:prstGeom prst="rect">
            <a:avLst/>
          </a:prstGeom>
        </p:spPr>
        <p:txBody>
          <a:bodyPr wrap="square">
            <a:spAutoFit/>
          </a:bodyPr>
          <a:lstStyle/>
          <a:p>
            <a:pPr marL="457200" indent="-457200" algn="l">
              <a:spcBef>
                <a:spcPts val="600"/>
              </a:spcBef>
              <a:buFont typeface="Arial" pitchFamily="34" charset="0"/>
              <a:buChar char="•"/>
            </a:pPr>
            <a:r>
              <a:rPr lang="en-US" sz="3200" b="1" dirty="0" smtClean="0"/>
              <a:t>600 years after </a:t>
            </a:r>
            <a:r>
              <a:rPr lang="en-US" sz="3200" b="1" dirty="0"/>
              <a:t>Abraham, God made a </a:t>
            </a:r>
            <a:r>
              <a:rPr lang="en-US" sz="3200" b="1" i="1" dirty="0">
                <a:solidFill>
                  <a:srgbClr val="FFFF00"/>
                </a:solidFill>
              </a:rPr>
              <a:t>conditional</a:t>
            </a:r>
            <a:r>
              <a:rPr lang="en-US" sz="3200" b="1" dirty="0"/>
              <a:t> </a:t>
            </a:r>
            <a:r>
              <a:rPr lang="en-US" sz="3200" b="1" dirty="0" smtClean="0"/>
              <a:t>covenant with Israel (</a:t>
            </a:r>
            <a:r>
              <a:rPr lang="en-US" sz="3200" b="1" dirty="0" err="1"/>
              <a:t>Exo</a:t>
            </a:r>
            <a:r>
              <a:rPr lang="en-US" sz="3200" b="1" dirty="0"/>
              <a:t>. 19-24). </a:t>
            </a:r>
            <a:endParaRPr lang="en-US" sz="3200" b="1" dirty="0" smtClean="0"/>
          </a:p>
          <a:p>
            <a:pPr marL="457200" indent="-457200" algn="l">
              <a:spcBef>
                <a:spcPts val="600"/>
              </a:spcBef>
              <a:buFont typeface="Arial" pitchFamily="34" charset="0"/>
              <a:buChar char="•"/>
            </a:pPr>
            <a:r>
              <a:rPr lang="en-US" sz="3200" b="1" u="sng" dirty="0" smtClean="0"/>
              <a:t>If</a:t>
            </a:r>
            <a:r>
              <a:rPr lang="en-US" sz="3200" b="1" dirty="0" smtClean="0"/>
              <a:t> </a:t>
            </a:r>
            <a:r>
              <a:rPr lang="en-US" sz="3200" b="1" dirty="0"/>
              <a:t>Israel </a:t>
            </a:r>
            <a:r>
              <a:rPr lang="en-US" sz="3200" b="1" dirty="0" smtClean="0"/>
              <a:t>kept the terms of the covenant they would </a:t>
            </a:r>
            <a:r>
              <a:rPr lang="en-US" sz="3200" b="1" i="1" dirty="0" smtClean="0">
                <a:solidFill>
                  <a:srgbClr val="FFFF00"/>
                </a:solidFill>
              </a:rPr>
              <a:t>earn</a:t>
            </a:r>
            <a:r>
              <a:rPr lang="en-US" sz="3200" b="1" dirty="0" smtClean="0">
                <a:solidFill>
                  <a:srgbClr val="FFFF00"/>
                </a:solidFill>
              </a:rPr>
              <a:t> </a:t>
            </a:r>
            <a:r>
              <a:rPr lang="en-US" sz="3200" b="1" dirty="0">
                <a:solidFill>
                  <a:srgbClr val="FFFF00"/>
                </a:solidFill>
              </a:rPr>
              <a:t>the </a:t>
            </a:r>
            <a:r>
              <a:rPr lang="en-US" sz="3200" b="1" i="1" dirty="0">
                <a:solidFill>
                  <a:srgbClr val="FFFF00"/>
                </a:solidFill>
              </a:rPr>
              <a:t>reward</a:t>
            </a:r>
            <a:r>
              <a:rPr lang="en-US" sz="3200" b="1" dirty="0">
                <a:solidFill>
                  <a:srgbClr val="FFFF00"/>
                </a:solidFill>
              </a:rPr>
              <a:t> </a:t>
            </a:r>
            <a:r>
              <a:rPr lang="en-US" sz="3200" b="1" dirty="0"/>
              <a:t>of many </a:t>
            </a:r>
            <a:r>
              <a:rPr lang="en-US" sz="3200" b="1" dirty="0" smtClean="0"/>
              <a:t>blessings </a:t>
            </a:r>
            <a:r>
              <a:rPr lang="en-US" sz="3200" b="1" dirty="0"/>
              <a:t>in the LAND of Canaan (</a:t>
            </a:r>
            <a:r>
              <a:rPr lang="en-US" sz="3200" b="1" dirty="0" err="1"/>
              <a:t>Deu</a:t>
            </a:r>
            <a:r>
              <a:rPr lang="en-US" sz="3200" b="1" dirty="0"/>
              <a:t>. 28:1-14). </a:t>
            </a:r>
            <a:endParaRPr lang="en-US" sz="3200" b="1" dirty="0" smtClean="0"/>
          </a:p>
          <a:p>
            <a:pPr marL="457200" indent="-457200" algn="l">
              <a:spcBef>
                <a:spcPts val="600"/>
              </a:spcBef>
              <a:buFont typeface="Arial" pitchFamily="34" charset="0"/>
              <a:buChar char="•"/>
            </a:pPr>
            <a:r>
              <a:rPr lang="en-US" sz="3200" b="1" dirty="0" smtClean="0"/>
              <a:t>If </a:t>
            </a:r>
            <a:r>
              <a:rPr lang="en-US" sz="3200" b="1" dirty="0"/>
              <a:t>Israel was disobedient, they would </a:t>
            </a:r>
            <a:r>
              <a:rPr lang="en-US" sz="3200" b="1" dirty="0">
                <a:solidFill>
                  <a:srgbClr val="FFFF00"/>
                </a:solidFill>
              </a:rPr>
              <a:t>lose their rewards</a:t>
            </a:r>
            <a:r>
              <a:rPr lang="en-US" sz="3200" b="1" dirty="0"/>
              <a:t> and be cursed (</a:t>
            </a:r>
            <a:r>
              <a:rPr lang="en-US" sz="3200" b="1" dirty="0" err="1"/>
              <a:t>Deu</a:t>
            </a:r>
            <a:r>
              <a:rPr lang="en-US" sz="3200" b="1" dirty="0"/>
              <a:t>. 28:15-67). </a:t>
            </a:r>
            <a:endParaRPr lang="en-US" sz="3200" b="1" dirty="0" smtClean="0"/>
          </a:p>
          <a:p>
            <a:pPr marL="457200" indent="-457200" algn="l">
              <a:spcBef>
                <a:spcPts val="600"/>
              </a:spcBef>
              <a:buFont typeface="Arial" pitchFamily="34" charset="0"/>
              <a:buChar char="•"/>
            </a:pPr>
            <a:r>
              <a:rPr lang="en-US" sz="3200" b="1" dirty="0" smtClean="0"/>
              <a:t>All Israel had to do was to keep </a:t>
            </a:r>
            <a:r>
              <a:rPr lang="en-US" sz="3200" b="1" dirty="0"/>
              <a:t>the terms of </a:t>
            </a:r>
            <a:r>
              <a:rPr lang="en-US" sz="3200" b="1" dirty="0" smtClean="0"/>
              <a:t>the Mosaic Covenant </a:t>
            </a:r>
            <a:r>
              <a:rPr lang="en-US" sz="3200" b="1" dirty="0"/>
              <a:t>while </a:t>
            </a:r>
            <a:r>
              <a:rPr lang="en-US" sz="3200" b="1" dirty="0" smtClean="0"/>
              <a:t>waiting </a:t>
            </a:r>
            <a:r>
              <a:rPr lang="en-US" sz="3200" b="1" dirty="0"/>
              <a:t>for God to fulfill His promise </a:t>
            </a:r>
            <a:r>
              <a:rPr lang="en-US" sz="3200" b="1" dirty="0" smtClean="0"/>
              <a:t>to bruise the head of the Serpent by the Seed of the woman (Gen 3:15)</a:t>
            </a:r>
            <a:endParaRPr lang="en-US" sz="3200" dirty="0"/>
          </a:p>
        </p:txBody>
      </p:sp>
    </p:spTree>
    <p:extLst>
      <p:ext uri="{BB962C8B-B14F-4D97-AF65-F5344CB8AC3E}">
        <p14:creationId xmlns:p14="http://schemas.microsoft.com/office/powerpoint/2010/main" val="9501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990600"/>
            <a:ext cx="8610600" cy="3093154"/>
          </a:xfrm>
          <a:prstGeom prst="rect">
            <a:avLst/>
          </a:prstGeom>
        </p:spPr>
        <p:txBody>
          <a:bodyPr wrap="square">
            <a:spAutoFit/>
          </a:bodyPr>
          <a:lstStyle/>
          <a:p>
            <a:pPr marL="457200" indent="-457200" algn="l">
              <a:spcBef>
                <a:spcPts val="1800"/>
              </a:spcBef>
              <a:buClr>
                <a:srgbClr val="00FFFF"/>
              </a:buClr>
              <a:buFont typeface="Arial" pitchFamily="34" charset="0"/>
              <a:buChar char="•"/>
            </a:pPr>
            <a:r>
              <a:rPr lang="en-US" sz="3000" b="1" dirty="0"/>
              <a:t>The Mosaic Covenant was </a:t>
            </a:r>
            <a:r>
              <a:rPr lang="en-US" sz="3000" b="1" dirty="0" smtClean="0"/>
              <a:t>temporary, put </a:t>
            </a:r>
            <a:r>
              <a:rPr lang="en-US" sz="3000" b="1" dirty="0"/>
              <a:t>into effect </a:t>
            </a:r>
            <a:r>
              <a:rPr lang="en-US" sz="3000" b="1" i="1" dirty="0" smtClean="0"/>
              <a:t>until </a:t>
            </a:r>
            <a:r>
              <a:rPr lang="en-US" sz="3000" b="1" i="1" dirty="0"/>
              <a:t>the coming</a:t>
            </a:r>
            <a:r>
              <a:rPr lang="en-US" sz="3000" b="1" dirty="0"/>
              <a:t> of Israel’s Messiah (the Seed of the woman), </a:t>
            </a:r>
            <a:r>
              <a:rPr lang="en-US" sz="3000" b="1" dirty="0" smtClean="0"/>
              <a:t>to </a:t>
            </a:r>
            <a:r>
              <a:rPr lang="en-US" sz="3000" b="1" dirty="0"/>
              <a:t>crush the </a:t>
            </a:r>
            <a:r>
              <a:rPr lang="en-US" sz="3000" b="1" dirty="0" smtClean="0"/>
              <a:t>“Serpent.” </a:t>
            </a:r>
          </a:p>
          <a:p>
            <a:pPr marL="457200" indent="-457200" algn="l">
              <a:spcBef>
                <a:spcPts val="1800"/>
              </a:spcBef>
              <a:buClr>
                <a:srgbClr val="00FFFF"/>
              </a:buClr>
              <a:buFont typeface="Arial" pitchFamily="34" charset="0"/>
              <a:buChar char="•"/>
            </a:pPr>
            <a:r>
              <a:rPr lang="en-US" sz="3000" b="1" dirty="0" smtClean="0"/>
              <a:t>Genesis </a:t>
            </a:r>
            <a:r>
              <a:rPr lang="en-US" sz="3000" b="1" dirty="0"/>
              <a:t>49:10 refers to Israel’s </a:t>
            </a:r>
            <a:r>
              <a:rPr lang="en-US" sz="3000" b="1" dirty="0" smtClean="0"/>
              <a:t>Messiah </a:t>
            </a:r>
            <a:r>
              <a:rPr lang="en-US" sz="3000" b="1" dirty="0"/>
              <a:t>as </a:t>
            </a:r>
            <a:r>
              <a:rPr lang="en-US" sz="3000" b="1" i="1" dirty="0"/>
              <a:t>Shiloh</a:t>
            </a:r>
            <a:r>
              <a:rPr lang="en-US" sz="3000" b="1" dirty="0"/>
              <a:t>, the One out of Judah from whom the scepter will not depart and the obedience of the nations </a:t>
            </a:r>
            <a:r>
              <a:rPr lang="en-US" sz="3000" b="1" dirty="0" smtClean="0"/>
              <a:t>His. </a:t>
            </a:r>
          </a:p>
        </p:txBody>
      </p:sp>
    </p:spTree>
    <p:extLst>
      <p:ext uri="{BB962C8B-B14F-4D97-AF65-F5344CB8AC3E}">
        <p14:creationId xmlns:p14="http://schemas.microsoft.com/office/powerpoint/2010/main" val="23703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7" name="TextBox 6"/>
          <p:cNvSpPr txBox="1"/>
          <p:nvPr/>
        </p:nvSpPr>
        <p:spPr>
          <a:xfrm>
            <a:off x="304800" y="1270000"/>
            <a:ext cx="8534400" cy="3618426"/>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Genesis 49:10 (NKJV) </a:t>
            </a:r>
          </a:p>
          <a:p>
            <a:pPr marL="625475" marR="0" algn="l">
              <a:lnSpc>
                <a:spcPct val="115000"/>
              </a:lnSpc>
              <a:spcBef>
                <a:spcPts val="0"/>
              </a:spcBef>
              <a:spcAft>
                <a:spcPts val="1000"/>
              </a:spcAft>
            </a:pPr>
            <a:r>
              <a:rPr lang="en-US" sz="3200" b="1" dirty="0" smtClean="0">
                <a:effectLst/>
              </a:rPr>
              <a:t>The scepter shall not depart from Judah, Nor a lawgiver from between his feet, Until </a:t>
            </a:r>
            <a:r>
              <a:rPr lang="en-US" sz="3200" b="1" dirty="0" smtClean="0">
                <a:solidFill>
                  <a:srgbClr val="FFFF00"/>
                </a:solidFill>
                <a:effectLst/>
              </a:rPr>
              <a:t>Shiloh</a:t>
            </a:r>
            <a:r>
              <a:rPr lang="en-US" sz="3200" b="1" dirty="0" smtClean="0">
                <a:effectLst/>
              </a:rPr>
              <a:t> </a:t>
            </a:r>
            <a:r>
              <a:rPr lang="en-US" sz="3200" b="1" i="1" dirty="0" smtClean="0">
                <a:solidFill>
                  <a:srgbClr val="00FFFF"/>
                </a:solidFill>
                <a:effectLst/>
              </a:rPr>
              <a:t>[</a:t>
            </a:r>
            <a:r>
              <a:rPr lang="en-US" sz="3200" b="1" i="1" dirty="0">
                <a:solidFill>
                  <a:srgbClr val="00FFFF"/>
                </a:solidFill>
              </a:rPr>
              <a:t>H</a:t>
            </a:r>
            <a:r>
              <a:rPr lang="en-US" sz="3200" b="1" i="1" dirty="0" smtClean="0">
                <a:solidFill>
                  <a:srgbClr val="00FFFF"/>
                </a:solidFill>
                <a:effectLst/>
              </a:rPr>
              <a:t>e to </a:t>
            </a:r>
            <a:r>
              <a:rPr lang="en-US" sz="3200" b="1" i="1" dirty="0" smtClean="0">
                <a:solidFill>
                  <a:srgbClr val="00FFFF"/>
                </a:solidFill>
              </a:rPr>
              <a:t>whom it belongs-NIV]</a:t>
            </a:r>
            <a:r>
              <a:rPr lang="en-US" sz="3200" b="1" dirty="0" smtClean="0"/>
              <a:t> </a:t>
            </a:r>
            <a:r>
              <a:rPr lang="en-US" sz="3200" b="1" dirty="0" smtClean="0">
                <a:effectLst/>
              </a:rPr>
              <a:t>comes; And to Him shall be the obedience of the people. </a:t>
            </a:r>
            <a:endParaRPr lang="en-US" sz="3200" b="1" dirty="0">
              <a:effectLst/>
            </a:endParaRPr>
          </a:p>
        </p:txBody>
      </p:sp>
    </p:spTree>
    <p:extLst>
      <p:ext uri="{BB962C8B-B14F-4D97-AF65-F5344CB8AC3E}">
        <p14:creationId xmlns:p14="http://schemas.microsoft.com/office/powerpoint/2010/main" val="438714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1001554"/>
            <a:ext cx="8610600" cy="5632311"/>
          </a:xfrm>
          <a:prstGeom prst="rect">
            <a:avLst/>
          </a:prstGeom>
        </p:spPr>
        <p:txBody>
          <a:bodyPr wrap="square">
            <a:spAutoFit/>
          </a:bodyPr>
          <a:lstStyle/>
          <a:p>
            <a:pPr marL="457200" indent="-457200" algn="l">
              <a:buClr>
                <a:srgbClr val="00FFFF"/>
              </a:buClr>
              <a:buFont typeface="Arial" pitchFamily="34" charset="0"/>
              <a:buChar char="•"/>
            </a:pPr>
            <a:r>
              <a:rPr lang="en-US" sz="3000" b="1" dirty="0"/>
              <a:t>The Mosaic Covenant was </a:t>
            </a:r>
            <a:r>
              <a:rPr lang="en-US" sz="3000" b="1" dirty="0" smtClean="0"/>
              <a:t>temporary, put </a:t>
            </a:r>
            <a:r>
              <a:rPr lang="en-US" sz="3000" b="1" dirty="0"/>
              <a:t>into effect </a:t>
            </a:r>
            <a:r>
              <a:rPr lang="en-US" sz="3000" b="1" i="1" dirty="0" smtClean="0"/>
              <a:t>until </a:t>
            </a:r>
            <a:r>
              <a:rPr lang="en-US" sz="3000" b="1" i="1" dirty="0"/>
              <a:t>the coming</a:t>
            </a:r>
            <a:r>
              <a:rPr lang="en-US" sz="3000" b="1" dirty="0"/>
              <a:t> of Israel’s </a:t>
            </a:r>
            <a:r>
              <a:rPr lang="en-US" sz="3000" b="1" dirty="0" smtClean="0"/>
              <a:t>Messiah, Shiloh (“Seed </a:t>
            </a:r>
            <a:r>
              <a:rPr lang="en-US" sz="3000" b="1" dirty="0"/>
              <a:t>of the </a:t>
            </a:r>
            <a:r>
              <a:rPr lang="en-US" sz="3000" b="1" dirty="0" smtClean="0"/>
              <a:t>woman”), to </a:t>
            </a:r>
            <a:r>
              <a:rPr lang="en-US" sz="3000" b="1" dirty="0"/>
              <a:t>crush the </a:t>
            </a:r>
            <a:r>
              <a:rPr lang="en-US" sz="3000" b="1" dirty="0" smtClean="0"/>
              <a:t>“Serpent.” </a:t>
            </a:r>
          </a:p>
          <a:p>
            <a:pPr marL="457200" indent="-457200" algn="l">
              <a:spcBef>
                <a:spcPts val="1800"/>
              </a:spcBef>
              <a:buClr>
                <a:srgbClr val="00FFFF"/>
              </a:buClr>
              <a:buFont typeface="Arial" pitchFamily="34" charset="0"/>
              <a:buChar char="•"/>
            </a:pPr>
            <a:r>
              <a:rPr lang="en-US" sz="3000" b="1" dirty="0" smtClean="0"/>
              <a:t>Genesis </a:t>
            </a:r>
            <a:r>
              <a:rPr lang="en-US" sz="3000" b="1" dirty="0"/>
              <a:t>49:10 refers to Israel’s </a:t>
            </a:r>
            <a:r>
              <a:rPr lang="en-US" sz="3000" b="1" dirty="0" smtClean="0"/>
              <a:t>Messiah </a:t>
            </a:r>
            <a:r>
              <a:rPr lang="en-US" sz="3000" b="1" dirty="0"/>
              <a:t>as </a:t>
            </a:r>
            <a:r>
              <a:rPr lang="en-US" sz="3000" b="1" i="1" dirty="0"/>
              <a:t>Shiloh</a:t>
            </a:r>
            <a:r>
              <a:rPr lang="en-US" sz="3000" b="1" dirty="0"/>
              <a:t>, the One out of Judah from whom the scepter will not depart and the obedience of the nations </a:t>
            </a:r>
            <a:r>
              <a:rPr lang="en-US" sz="3000" b="1" dirty="0" smtClean="0"/>
              <a:t>His. </a:t>
            </a:r>
          </a:p>
          <a:p>
            <a:pPr marL="457200" indent="-457200" algn="l">
              <a:spcBef>
                <a:spcPts val="1800"/>
              </a:spcBef>
              <a:buClr>
                <a:srgbClr val="00FFFF"/>
              </a:buClr>
              <a:buFont typeface="Arial" pitchFamily="34" charset="0"/>
              <a:buChar char="•"/>
            </a:pPr>
            <a:r>
              <a:rPr lang="en-US" sz="3000" b="1" dirty="0" smtClean="0"/>
              <a:t>Shiloh is </a:t>
            </a:r>
            <a:r>
              <a:rPr lang="en-US" sz="3000" b="1" dirty="0"/>
              <a:t>to become Israel’s permanent King. All Israel had to do was keep the Mosaic Covenant, and be blessed in the LAND, while </a:t>
            </a:r>
            <a:r>
              <a:rPr lang="en-US" sz="3000" b="1" dirty="0" smtClean="0"/>
              <a:t>waiting </a:t>
            </a:r>
            <a:r>
              <a:rPr lang="en-US" sz="3000" b="1" dirty="0"/>
              <a:t>for Shiloh, her Messiah, to come. </a:t>
            </a:r>
            <a:endParaRPr lang="en-US" sz="3000" dirty="0"/>
          </a:p>
        </p:txBody>
      </p:sp>
    </p:spTree>
    <p:extLst>
      <p:ext uri="{BB962C8B-B14F-4D97-AF65-F5344CB8AC3E}">
        <p14:creationId xmlns:p14="http://schemas.microsoft.com/office/powerpoint/2010/main" val="27865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1001554"/>
            <a:ext cx="8763000" cy="5478423"/>
          </a:xfrm>
          <a:prstGeom prst="rect">
            <a:avLst/>
          </a:prstGeom>
        </p:spPr>
        <p:txBody>
          <a:bodyPr wrap="square">
            <a:spAutoFit/>
          </a:bodyPr>
          <a:lstStyle/>
          <a:p>
            <a:pPr marL="457200" indent="-457200" algn="l">
              <a:spcBef>
                <a:spcPts val="1200"/>
              </a:spcBef>
              <a:buClr>
                <a:srgbClr val="00FFFF"/>
              </a:buClr>
              <a:buFont typeface="Arial" pitchFamily="34" charset="0"/>
              <a:buChar char="•"/>
            </a:pPr>
            <a:r>
              <a:rPr lang="en-US" sz="3000" b="1" dirty="0"/>
              <a:t>Until Shiloh comes, God called upon Israel to be a “holy </a:t>
            </a:r>
            <a:r>
              <a:rPr lang="en-US" sz="3000" b="1" dirty="0" smtClean="0"/>
              <a:t>nation,” </a:t>
            </a:r>
            <a:r>
              <a:rPr lang="en-US" sz="3000" b="1" dirty="0"/>
              <a:t>a “kingdom of priests” to the nations, set apart (or sanctified) unto God, demonstrating to the world that God is holy </a:t>
            </a:r>
            <a:r>
              <a:rPr lang="en-US" sz="3000" b="1" dirty="0" smtClean="0"/>
              <a:t>(</a:t>
            </a:r>
            <a:r>
              <a:rPr lang="en-US" sz="3000" b="1" dirty="0" err="1"/>
              <a:t>Exo</a:t>
            </a:r>
            <a:r>
              <a:rPr lang="en-US" sz="3000" b="1" dirty="0"/>
              <a:t>. 19:5-6; </a:t>
            </a:r>
            <a:r>
              <a:rPr lang="en-US" sz="3000" b="1" dirty="0" err="1"/>
              <a:t>Deu</a:t>
            </a:r>
            <a:r>
              <a:rPr lang="en-US" sz="3000" b="1" dirty="0"/>
              <a:t>. 2:25; 4:5-8; 26:19). </a:t>
            </a:r>
            <a:endParaRPr lang="en-US" sz="3000" b="1" dirty="0" smtClean="0"/>
          </a:p>
          <a:p>
            <a:pPr marL="457200" indent="-457200" algn="l">
              <a:spcBef>
                <a:spcPts val="1200"/>
              </a:spcBef>
              <a:buClr>
                <a:srgbClr val="00FFFF"/>
              </a:buClr>
              <a:buFont typeface="Arial" pitchFamily="34" charset="0"/>
              <a:buChar char="•"/>
            </a:pPr>
            <a:r>
              <a:rPr lang="en-US" sz="3000" b="1" dirty="0" smtClean="0"/>
              <a:t>Israel will be </a:t>
            </a:r>
            <a:r>
              <a:rPr lang="en-US" sz="3000" b="1" dirty="0"/>
              <a:t>either </a:t>
            </a:r>
            <a:r>
              <a:rPr lang="en-US" sz="3000" b="1" i="1" dirty="0"/>
              <a:t>rewarded</a:t>
            </a:r>
            <a:r>
              <a:rPr lang="en-US" sz="3000" b="1" dirty="0"/>
              <a:t> </a:t>
            </a:r>
            <a:r>
              <a:rPr lang="en-US" sz="3000" b="1" dirty="0" smtClean="0"/>
              <a:t>(blessed) </a:t>
            </a:r>
            <a:r>
              <a:rPr lang="en-US" sz="3000" b="1" dirty="0"/>
              <a:t>or disciplined </a:t>
            </a:r>
            <a:r>
              <a:rPr lang="en-US" sz="3000" b="1" dirty="0" smtClean="0"/>
              <a:t>with </a:t>
            </a:r>
            <a:r>
              <a:rPr lang="en-US" sz="3000" b="1" dirty="0"/>
              <a:t>“curses,” it was their choice. </a:t>
            </a:r>
            <a:endParaRPr lang="en-US" sz="3000" b="1" dirty="0" smtClean="0"/>
          </a:p>
          <a:p>
            <a:pPr marL="457200" indent="-457200" algn="l">
              <a:spcBef>
                <a:spcPts val="1200"/>
              </a:spcBef>
              <a:buClr>
                <a:srgbClr val="00FFFF"/>
              </a:buClr>
              <a:buFont typeface="Arial" pitchFamily="34" charset="0"/>
              <a:buChar char="•"/>
            </a:pPr>
            <a:r>
              <a:rPr lang="en-US" sz="3000" b="1" dirty="0" smtClean="0"/>
              <a:t>If </a:t>
            </a:r>
            <a:r>
              <a:rPr lang="en-US" sz="3000" b="1" dirty="0"/>
              <a:t>Israel failed to keep their part of the </a:t>
            </a:r>
            <a:r>
              <a:rPr lang="en-US" sz="3000" b="1" dirty="0" smtClean="0"/>
              <a:t>covenant, </a:t>
            </a:r>
            <a:r>
              <a:rPr lang="en-US" sz="3000" b="1" dirty="0"/>
              <a:t>then the LAND will “vomit” them out (Lev. 18:28; 20:22), and God will scatter them among the nations (Lev. 26:38-39). </a:t>
            </a:r>
            <a:endParaRPr lang="en-US" sz="3000" b="1" dirty="0" smtClean="0"/>
          </a:p>
        </p:txBody>
      </p:sp>
    </p:spTree>
    <p:extLst>
      <p:ext uri="{BB962C8B-B14F-4D97-AF65-F5344CB8AC3E}">
        <p14:creationId xmlns:p14="http://schemas.microsoft.com/office/powerpoint/2010/main" val="26543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subTitle" idx="1"/>
          </p:nvPr>
        </p:nvSpPr>
        <p:spPr>
          <a:xfrm>
            <a:off x="228600" y="152400"/>
            <a:ext cx="8763000" cy="6705600"/>
          </a:xfrm>
        </p:spPr>
        <p:txBody>
          <a:bodyPr/>
          <a:lstStyle/>
          <a:p>
            <a:pPr>
              <a:buSzPct val="125000"/>
              <a:defRPr/>
            </a:pPr>
            <a:r>
              <a:rPr lang="en-US" sz="4000" b="1" dirty="0" smtClean="0">
                <a:solidFill>
                  <a:srgbClr val="FFFF00"/>
                </a:solidFill>
                <a:effectLst/>
                <a:latin typeface="Garamond" pitchFamily="18" charset="0"/>
              </a:rPr>
              <a:t>“…Thy Kingdom come”</a:t>
            </a:r>
          </a:p>
          <a:p>
            <a:pPr marL="571500" indent="-571500" algn="l">
              <a:spcBef>
                <a:spcPts val="3000"/>
              </a:spcBef>
              <a:buSzPct val="125000"/>
              <a:buFont typeface="Arial" pitchFamily="34" charset="0"/>
              <a:buChar char="•"/>
              <a:defRPr/>
            </a:pPr>
            <a:endParaRPr lang="en-US" dirty="0">
              <a:effectLst/>
              <a:latin typeface="Garamond" pitchFamily="18" charset="0"/>
            </a:endParaRPr>
          </a:p>
        </p:txBody>
      </p:sp>
      <p:sp>
        <p:nvSpPr>
          <p:cNvPr id="3" name="TextBox 2"/>
          <p:cNvSpPr txBox="1"/>
          <p:nvPr/>
        </p:nvSpPr>
        <p:spPr>
          <a:xfrm>
            <a:off x="381000" y="723340"/>
            <a:ext cx="8610600" cy="2286780"/>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r>
              <a:rPr lang="en-US" sz="3200" b="1" dirty="0"/>
              <a:t>Class </a:t>
            </a:r>
            <a:r>
              <a:rPr lang="en-US" sz="6000" b="1" dirty="0"/>
              <a:t>2 </a:t>
            </a:r>
            <a:r>
              <a:rPr lang="en-US" sz="3200" b="1" dirty="0"/>
              <a:t>deals with the meaning of </a:t>
            </a:r>
            <a:r>
              <a:rPr lang="en-US" sz="3200" b="1" dirty="0" smtClean="0"/>
              <a:t>the “Kingdom </a:t>
            </a:r>
            <a:r>
              <a:rPr lang="en-US" sz="3200" b="1" dirty="0"/>
              <a:t>of </a:t>
            </a:r>
            <a:r>
              <a:rPr lang="en-US" sz="3200" b="1" dirty="0" smtClean="0"/>
              <a:t>God” as </a:t>
            </a:r>
            <a:r>
              <a:rPr lang="en-US" sz="3200" b="1" dirty="0"/>
              <a:t>it impacts everyone born </a:t>
            </a:r>
            <a:r>
              <a:rPr lang="en-US" sz="3200" b="1" dirty="0" smtClean="0"/>
              <a:t>since </a:t>
            </a:r>
            <a:r>
              <a:rPr lang="en-US" sz="3200" b="1" dirty="0"/>
              <a:t>the time of </a:t>
            </a:r>
            <a:r>
              <a:rPr lang="en-US" sz="3200" b="1" dirty="0" smtClean="0"/>
              <a:t>Adam. </a:t>
            </a:r>
            <a:endParaRPr lang="en-US" sz="3200" b="1" dirty="0">
              <a:effectLst/>
            </a:endParaRPr>
          </a:p>
        </p:txBody>
      </p:sp>
      <p:sp>
        <p:nvSpPr>
          <p:cNvPr id="5" name="TextBox 4"/>
          <p:cNvSpPr txBox="1"/>
          <p:nvPr/>
        </p:nvSpPr>
        <p:spPr>
          <a:xfrm>
            <a:off x="381000" y="3161740"/>
            <a:ext cx="8458200" cy="1791260"/>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r>
              <a:rPr lang="en-US" sz="3200" b="1" dirty="0"/>
              <a:t>Our </a:t>
            </a:r>
            <a:r>
              <a:rPr lang="en-US" sz="3200" b="1" i="1" dirty="0"/>
              <a:t>eventual</a:t>
            </a:r>
            <a:r>
              <a:rPr lang="en-US" sz="3200" b="1" dirty="0"/>
              <a:t> goal </a:t>
            </a:r>
            <a:r>
              <a:rPr lang="en-US" sz="3200" b="1" dirty="0" smtClean="0"/>
              <a:t>is </a:t>
            </a:r>
            <a:r>
              <a:rPr lang="en-US" sz="3200" b="1" dirty="0"/>
              <a:t>to understand “how” the </a:t>
            </a:r>
            <a:r>
              <a:rPr lang="en-US" sz="3200" b="1" dirty="0">
                <a:solidFill>
                  <a:srgbClr val="FFFF00"/>
                </a:solidFill>
              </a:rPr>
              <a:t>sanctification process</a:t>
            </a:r>
            <a:r>
              <a:rPr lang="en-US" sz="3200" b="1" dirty="0"/>
              <a:t> relates to the </a:t>
            </a:r>
            <a:r>
              <a:rPr lang="en-US" sz="3200" b="1" dirty="0" smtClean="0"/>
              <a:t>“Kingdom </a:t>
            </a:r>
            <a:r>
              <a:rPr lang="en-US" sz="3200" b="1" dirty="0"/>
              <a:t>of God</a:t>
            </a:r>
            <a:r>
              <a:rPr lang="en-US" sz="3200" b="1" dirty="0" smtClean="0"/>
              <a:t>.”</a:t>
            </a:r>
            <a:endParaRPr lang="en-US" sz="3200" b="1" dirty="0">
              <a:effectLst/>
            </a:endParaRPr>
          </a:p>
        </p:txBody>
      </p:sp>
      <p:sp>
        <p:nvSpPr>
          <p:cNvPr id="7" name="TextBox 6"/>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25009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1001554"/>
            <a:ext cx="8763000" cy="5632311"/>
          </a:xfrm>
          <a:prstGeom prst="rect">
            <a:avLst/>
          </a:prstGeom>
        </p:spPr>
        <p:txBody>
          <a:bodyPr wrap="square">
            <a:spAutoFit/>
          </a:bodyPr>
          <a:lstStyle/>
          <a:p>
            <a:pPr marL="457200" indent="-457200" algn="l">
              <a:spcBef>
                <a:spcPts val="1800"/>
              </a:spcBef>
              <a:buClr>
                <a:srgbClr val="00FFFF"/>
              </a:buClr>
              <a:buFont typeface="Arial" pitchFamily="34" charset="0"/>
              <a:buChar char="•"/>
            </a:pPr>
            <a:r>
              <a:rPr lang="en-US" sz="3000" b="1" dirty="0" smtClean="0"/>
              <a:t>Interestingly</a:t>
            </a:r>
            <a:r>
              <a:rPr lang="en-US" sz="3000" b="1" dirty="0"/>
              <a:t>, Leviticus goes on to declare that God will bring Israel back to the LAND in light of His promise to Abraham, Isaac and Jacob (Lev. 26:40-45). </a:t>
            </a:r>
            <a:endParaRPr lang="en-US" sz="3000" b="1" dirty="0" smtClean="0"/>
          </a:p>
          <a:p>
            <a:pPr marL="914400" lvl="1" indent="-457200" algn="l">
              <a:spcBef>
                <a:spcPts val="1800"/>
              </a:spcBef>
              <a:buClr>
                <a:srgbClr val="00FFFF"/>
              </a:buClr>
              <a:buFont typeface="Arial" pitchFamily="34" charset="0"/>
              <a:buChar char="•"/>
            </a:pPr>
            <a:r>
              <a:rPr lang="en-US" sz="3000" b="1" dirty="0" smtClean="0"/>
              <a:t>This helps us understand the nature of the </a:t>
            </a:r>
            <a:r>
              <a:rPr lang="en-US" sz="3000" b="1" i="1" dirty="0" smtClean="0">
                <a:solidFill>
                  <a:srgbClr val="FFFF00"/>
                </a:solidFill>
              </a:rPr>
              <a:t>unconditional</a:t>
            </a:r>
            <a:r>
              <a:rPr lang="en-US" sz="3000" b="1" dirty="0" smtClean="0"/>
              <a:t> nature of Abrahamic Covenant versus the </a:t>
            </a:r>
            <a:r>
              <a:rPr lang="en-US" sz="3000" b="1" i="1" dirty="0" smtClean="0">
                <a:solidFill>
                  <a:srgbClr val="FFFF00"/>
                </a:solidFill>
              </a:rPr>
              <a:t>conditional</a:t>
            </a:r>
            <a:r>
              <a:rPr lang="en-US" sz="3000" b="1" dirty="0" smtClean="0"/>
              <a:t> nature of the Mosaic Covenant, or the Law.</a:t>
            </a:r>
          </a:p>
          <a:p>
            <a:pPr marL="914400" lvl="1" indent="-457200" algn="l">
              <a:spcBef>
                <a:spcPts val="1800"/>
              </a:spcBef>
              <a:buClr>
                <a:srgbClr val="00FFFF"/>
              </a:buClr>
              <a:buFont typeface="Arial" pitchFamily="34" charset="0"/>
              <a:buChar char="•"/>
            </a:pPr>
            <a:r>
              <a:rPr lang="en-US" sz="3000" b="1" dirty="0" smtClean="0"/>
              <a:t>Deuteronomy </a:t>
            </a:r>
            <a:r>
              <a:rPr lang="en-US" sz="3000" b="1" dirty="0"/>
              <a:t>30:1-6 makes similar declarations about Israel’s </a:t>
            </a:r>
            <a:r>
              <a:rPr lang="en-US" sz="3000" b="1" dirty="0" smtClean="0"/>
              <a:t>future and the </a:t>
            </a:r>
            <a:r>
              <a:rPr lang="en-US" sz="3000" b="1" i="1" dirty="0" smtClean="0">
                <a:solidFill>
                  <a:srgbClr val="FFFF00"/>
                </a:solidFill>
              </a:rPr>
              <a:t>unconditional</a:t>
            </a:r>
            <a:r>
              <a:rPr lang="en-US" sz="3000" b="1" dirty="0" smtClean="0"/>
              <a:t> nature of the Abrahamic Covenant.</a:t>
            </a:r>
            <a:endParaRPr lang="en-US" sz="3000" dirty="0"/>
          </a:p>
        </p:txBody>
      </p:sp>
    </p:spTree>
    <p:extLst>
      <p:ext uri="{BB962C8B-B14F-4D97-AF65-F5344CB8AC3E}">
        <p14:creationId xmlns:p14="http://schemas.microsoft.com/office/powerpoint/2010/main" val="24219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1001554"/>
            <a:ext cx="8763000" cy="4939814"/>
          </a:xfrm>
          <a:prstGeom prst="rect">
            <a:avLst/>
          </a:prstGeom>
        </p:spPr>
        <p:txBody>
          <a:bodyPr wrap="square">
            <a:spAutoFit/>
          </a:bodyPr>
          <a:lstStyle/>
          <a:p>
            <a:pPr marL="457200" indent="-457200" algn="l">
              <a:spcBef>
                <a:spcPts val="1800"/>
              </a:spcBef>
              <a:buClr>
                <a:srgbClr val="00FFFF"/>
              </a:buClr>
              <a:buFont typeface="Arial" pitchFamily="34" charset="0"/>
              <a:buChar char="•"/>
              <a:tabLst>
                <a:tab pos="2454275" algn="l"/>
              </a:tabLst>
            </a:pPr>
            <a:r>
              <a:rPr lang="en-US" sz="3000" b="1" dirty="0" smtClean="0"/>
              <a:t>In the </a:t>
            </a:r>
            <a:r>
              <a:rPr lang="en-US" sz="3000" b="1" u="sng" dirty="0" smtClean="0">
                <a:solidFill>
                  <a:srgbClr val="00FFFF"/>
                </a:solidFill>
              </a:rPr>
              <a:t>short</a:t>
            </a:r>
            <a:r>
              <a:rPr lang="en-US" sz="3000" b="1" dirty="0" smtClean="0">
                <a:solidFill>
                  <a:srgbClr val="00FFFF"/>
                </a:solidFill>
              </a:rPr>
              <a:t> term</a:t>
            </a:r>
            <a:r>
              <a:rPr lang="en-US" sz="3000" b="1" dirty="0" smtClean="0"/>
              <a:t> Israel can be rewarded with blessings in the land of Canaan, or be cursed by being thrown out of the land, it’s their choice, it is a matter of them </a:t>
            </a:r>
            <a:r>
              <a:rPr lang="en-US" sz="3000" b="1" i="1" u="sng" dirty="0" smtClean="0">
                <a:solidFill>
                  <a:srgbClr val="FFFF00"/>
                </a:solidFill>
              </a:rPr>
              <a:t>acting</a:t>
            </a:r>
            <a:r>
              <a:rPr lang="en-US" sz="3000" b="1" dirty="0" smtClean="0"/>
              <a:t> </a:t>
            </a:r>
            <a:r>
              <a:rPr lang="en-US" sz="3000" b="1" i="1" dirty="0" smtClean="0">
                <a:solidFill>
                  <a:srgbClr val="FFFF00"/>
                </a:solidFill>
              </a:rPr>
              <a:t>on their faith</a:t>
            </a:r>
            <a:r>
              <a:rPr lang="en-US" sz="3000" b="1" dirty="0" smtClean="0"/>
              <a:t>…                        (</a:t>
            </a:r>
            <a:r>
              <a:rPr lang="en-US" sz="3000" b="1" i="1" dirty="0" smtClean="0">
                <a:solidFill>
                  <a:srgbClr val="FFFF00"/>
                </a:solidFill>
              </a:rPr>
              <a:t>conditional</a:t>
            </a:r>
            <a:r>
              <a:rPr lang="en-US" sz="3000" b="1" dirty="0" smtClean="0"/>
              <a:t> Mosaic Covenant)</a:t>
            </a:r>
          </a:p>
          <a:p>
            <a:pPr marL="457200" indent="-457200" algn="l">
              <a:spcBef>
                <a:spcPts val="1800"/>
              </a:spcBef>
              <a:buClr>
                <a:srgbClr val="00FFFF"/>
              </a:buClr>
              <a:buFont typeface="Arial" pitchFamily="34" charset="0"/>
              <a:buChar char="•"/>
            </a:pPr>
            <a:r>
              <a:rPr lang="en-US" sz="3000" b="1" dirty="0" smtClean="0"/>
              <a:t>In the </a:t>
            </a:r>
            <a:r>
              <a:rPr lang="en-US" sz="3000" b="1" u="sng" dirty="0" smtClean="0">
                <a:solidFill>
                  <a:srgbClr val="00FFFF"/>
                </a:solidFill>
              </a:rPr>
              <a:t>long</a:t>
            </a:r>
            <a:r>
              <a:rPr lang="en-US" sz="3000" b="1" dirty="0" smtClean="0">
                <a:solidFill>
                  <a:srgbClr val="00FFFF"/>
                </a:solidFill>
              </a:rPr>
              <a:t> term </a:t>
            </a:r>
            <a:r>
              <a:rPr lang="en-US" sz="3000" b="1" dirty="0" smtClean="0"/>
              <a:t>Israel </a:t>
            </a:r>
            <a:r>
              <a:rPr lang="en-US" sz="3000" b="1" i="1" dirty="0" smtClean="0">
                <a:solidFill>
                  <a:srgbClr val="FFFF00"/>
                </a:solidFill>
              </a:rPr>
              <a:t>will be </a:t>
            </a:r>
            <a:r>
              <a:rPr lang="en-US" sz="3000" b="1" dirty="0" smtClean="0"/>
              <a:t>BLESSED when they turn to God </a:t>
            </a:r>
            <a:r>
              <a:rPr lang="en-US" sz="3000" b="1" i="1" dirty="0" smtClean="0">
                <a:solidFill>
                  <a:srgbClr val="FFFF00"/>
                </a:solidFill>
              </a:rPr>
              <a:t>in faith</a:t>
            </a:r>
            <a:r>
              <a:rPr lang="en-US" sz="3000" b="1" dirty="0" smtClean="0"/>
              <a:t> and receive their Messiah, Shiloh, who will crush the head of the Serpent. It’s a matter of </a:t>
            </a:r>
            <a:r>
              <a:rPr lang="en-US" sz="3000" b="1" i="1" dirty="0" smtClean="0">
                <a:solidFill>
                  <a:srgbClr val="FFFF00"/>
                </a:solidFill>
              </a:rPr>
              <a:t>believing God</a:t>
            </a:r>
            <a:r>
              <a:rPr lang="en-US" sz="3000" b="1" dirty="0" smtClean="0"/>
              <a:t>…                                                              (</a:t>
            </a:r>
            <a:r>
              <a:rPr lang="en-US" sz="3000" b="1" i="1" dirty="0" err="1" smtClean="0">
                <a:solidFill>
                  <a:srgbClr val="FFFF00"/>
                </a:solidFill>
              </a:rPr>
              <a:t>uncondtional</a:t>
            </a:r>
            <a:r>
              <a:rPr lang="en-US" sz="3000" b="1" dirty="0" smtClean="0"/>
              <a:t> Abrahamic Covenant)</a:t>
            </a:r>
            <a:endParaRPr lang="en-US" sz="3000" dirty="0"/>
          </a:p>
        </p:txBody>
      </p:sp>
    </p:spTree>
    <p:extLst>
      <p:ext uri="{BB962C8B-B14F-4D97-AF65-F5344CB8AC3E}">
        <p14:creationId xmlns:p14="http://schemas.microsoft.com/office/powerpoint/2010/main" val="86830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9</a:t>
            </a:r>
            <a:endParaRPr lang="en-US" sz="2400" b="1" dirty="0">
              <a:effectLst/>
            </a:endParaRPr>
          </a:p>
        </p:txBody>
      </p:sp>
      <p:sp>
        <p:nvSpPr>
          <p:cNvPr id="5" name="Rectangle 4"/>
          <p:cNvSpPr/>
          <p:nvPr/>
        </p:nvSpPr>
        <p:spPr>
          <a:xfrm>
            <a:off x="228600" y="228600"/>
            <a:ext cx="8610600" cy="707886"/>
          </a:xfrm>
          <a:prstGeom prst="rect">
            <a:avLst/>
          </a:prstGeom>
        </p:spPr>
        <p:txBody>
          <a:bodyPr wrap="square">
            <a:spAutoFit/>
          </a:bodyPr>
          <a:lstStyle/>
          <a:p>
            <a:pPr algn="l"/>
            <a:r>
              <a:rPr lang="en-US" sz="4000" b="1" i="1" u="sng" dirty="0">
                <a:solidFill>
                  <a:srgbClr val="FFFF00"/>
                </a:solidFill>
              </a:rPr>
              <a:t>Israel</a:t>
            </a:r>
            <a:r>
              <a:rPr lang="en-US" sz="3600" b="1" i="1" u="sng" dirty="0">
                <a:solidFill>
                  <a:srgbClr val="FFFF00"/>
                </a:solidFill>
              </a:rPr>
              <a:t> and the 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1001554"/>
            <a:ext cx="8763000" cy="5386090"/>
          </a:xfrm>
          <a:prstGeom prst="rect">
            <a:avLst/>
          </a:prstGeom>
        </p:spPr>
        <p:txBody>
          <a:bodyPr wrap="square">
            <a:spAutoFit/>
          </a:bodyPr>
          <a:lstStyle/>
          <a:p>
            <a:pPr marL="457200" indent="-457200" algn="l">
              <a:spcBef>
                <a:spcPts val="1200"/>
              </a:spcBef>
              <a:buClr>
                <a:srgbClr val="00FFFF"/>
              </a:buClr>
              <a:buFont typeface="Arial" pitchFamily="34" charset="0"/>
              <a:buChar char="•"/>
            </a:pPr>
            <a:r>
              <a:rPr lang="en-US" sz="3000" b="1" dirty="0"/>
              <a:t>Israel not only broke the terms of the Mosaic Covenant, but they rejected Shiloh when He showed up in the person of Jesus. </a:t>
            </a:r>
            <a:endParaRPr lang="en-US" sz="3000" b="1" dirty="0" smtClean="0"/>
          </a:p>
          <a:p>
            <a:pPr marL="457200" indent="-457200" algn="l">
              <a:spcBef>
                <a:spcPts val="1200"/>
              </a:spcBef>
              <a:buClr>
                <a:srgbClr val="00FFFF"/>
              </a:buClr>
              <a:buFont typeface="Arial" pitchFamily="34" charset="0"/>
              <a:buChar char="•"/>
            </a:pPr>
            <a:r>
              <a:rPr lang="en-US" sz="3000" b="1" dirty="0" smtClean="0"/>
              <a:t>God’s </a:t>
            </a:r>
            <a:r>
              <a:rPr lang="en-US" sz="3000" b="1" dirty="0"/>
              <a:t>unconditional and unilateral promise to Abraham of BLESSINGS to all families of the earth will be fulfilled eventually, but in the meantime, Israel must suffer under the curses for her disobedience. </a:t>
            </a:r>
            <a:endParaRPr lang="en-US" sz="3000" b="1" dirty="0" smtClean="0"/>
          </a:p>
          <a:p>
            <a:pPr marL="457200" indent="-457200" algn="l">
              <a:spcBef>
                <a:spcPts val="1200"/>
              </a:spcBef>
              <a:buClr>
                <a:srgbClr val="00FFFF"/>
              </a:buClr>
              <a:buFont typeface="Arial" pitchFamily="34" charset="0"/>
              <a:buChar char="•"/>
            </a:pPr>
            <a:r>
              <a:rPr lang="en-US" sz="2800" b="1" dirty="0" smtClean="0"/>
              <a:t>In light of Israel’s failure to keep the Mosaic Covenant, God provided for a New Covenant (Jer. 31:31-34).</a:t>
            </a:r>
            <a:endParaRPr lang="en-US" sz="2800" dirty="0"/>
          </a:p>
        </p:txBody>
      </p:sp>
    </p:spTree>
    <p:extLst>
      <p:ext uri="{BB962C8B-B14F-4D97-AF65-F5344CB8AC3E}">
        <p14:creationId xmlns:p14="http://schemas.microsoft.com/office/powerpoint/2010/main" val="37105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76200"/>
            <a:ext cx="8915400" cy="707886"/>
          </a:xfrm>
          <a:prstGeom prst="rect">
            <a:avLst/>
          </a:prstGeom>
        </p:spPr>
        <p:txBody>
          <a:bodyPr wrap="square">
            <a:spAutoFit/>
          </a:bodyPr>
          <a:lstStyle/>
          <a:p>
            <a:pPr algn="l"/>
            <a:r>
              <a:rPr lang="en-US" sz="4000" b="1" i="1" u="sng" dirty="0" smtClean="0">
                <a:solidFill>
                  <a:srgbClr val="FFFF00"/>
                </a:solidFill>
              </a:rPr>
              <a:t>New Covenant and </a:t>
            </a:r>
            <a:r>
              <a:rPr lang="en-US" sz="3600" b="1" i="1" u="sng" dirty="0" smtClean="0">
                <a:solidFill>
                  <a:srgbClr val="FFFF00"/>
                </a:solidFill>
              </a:rPr>
              <a:t>the </a:t>
            </a:r>
            <a:r>
              <a:rPr lang="en-US" sz="3600" b="1" i="1" u="sng" dirty="0">
                <a:solidFill>
                  <a:srgbClr val="FFFF00"/>
                </a:solidFill>
              </a:rPr>
              <a:t>KINGDOM Past</a:t>
            </a:r>
            <a:r>
              <a:rPr lang="en-US" sz="3600" b="1" i="1" dirty="0">
                <a:solidFill>
                  <a:srgbClr val="FFFF00"/>
                </a:solidFill>
              </a:rPr>
              <a:t>:</a:t>
            </a:r>
            <a:r>
              <a:rPr lang="en-US" sz="3600" b="1" dirty="0">
                <a:solidFill>
                  <a:srgbClr val="FFFF00"/>
                </a:solidFill>
              </a:rPr>
              <a:t> </a:t>
            </a:r>
          </a:p>
        </p:txBody>
      </p:sp>
      <p:sp>
        <p:nvSpPr>
          <p:cNvPr id="6" name="Rectangle 5"/>
          <p:cNvSpPr/>
          <p:nvPr/>
        </p:nvSpPr>
        <p:spPr>
          <a:xfrm>
            <a:off x="228600" y="762000"/>
            <a:ext cx="8763000" cy="5478423"/>
          </a:xfrm>
          <a:prstGeom prst="rect">
            <a:avLst/>
          </a:prstGeom>
        </p:spPr>
        <p:txBody>
          <a:bodyPr wrap="square">
            <a:spAutoFit/>
          </a:bodyPr>
          <a:lstStyle/>
          <a:p>
            <a:pPr algn="l"/>
            <a:r>
              <a:rPr lang="en-US" sz="3200" b="1" dirty="0" smtClean="0">
                <a:solidFill>
                  <a:srgbClr val="00FFFF"/>
                </a:solidFill>
              </a:rPr>
              <a:t>The New </a:t>
            </a:r>
            <a:r>
              <a:rPr lang="en-US" sz="3200" b="1" dirty="0">
                <a:solidFill>
                  <a:srgbClr val="00FFFF"/>
                </a:solidFill>
              </a:rPr>
              <a:t>Covenant </a:t>
            </a:r>
            <a:r>
              <a:rPr lang="en-US" sz="3200" b="1" dirty="0" smtClean="0">
                <a:solidFill>
                  <a:srgbClr val="00FFFF"/>
                </a:solidFill>
              </a:rPr>
              <a:t>promises three </a:t>
            </a:r>
            <a:r>
              <a:rPr lang="en-US" sz="3200" b="1" dirty="0">
                <a:solidFill>
                  <a:srgbClr val="00FFFF"/>
                </a:solidFill>
              </a:rPr>
              <a:t>things:</a:t>
            </a:r>
            <a:endParaRPr lang="en-US" sz="3200" dirty="0">
              <a:solidFill>
                <a:srgbClr val="00FFFF"/>
              </a:solidFill>
            </a:endParaRPr>
          </a:p>
          <a:p>
            <a:pPr marL="517525" lvl="3" indent="-457200" algn="l">
              <a:spcBef>
                <a:spcPts val="1200"/>
              </a:spcBef>
              <a:buClr>
                <a:srgbClr val="00FFFF"/>
              </a:buClr>
              <a:buFont typeface="Arial" pitchFamily="34" charset="0"/>
              <a:buChar char="•"/>
            </a:pPr>
            <a:r>
              <a:rPr lang="en-US" sz="3200" b="1" dirty="0">
                <a:solidFill>
                  <a:srgbClr val="FFFF00"/>
                </a:solidFill>
              </a:rPr>
              <a:t>Gather dispersed Israel </a:t>
            </a:r>
            <a:r>
              <a:rPr lang="en-US" sz="3200" b="1" dirty="0"/>
              <a:t>and </a:t>
            </a:r>
            <a:r>
              <a:rPr lang="en-US" sz="3200" b="1" dirty="0">
                <a:solidFill>
                  <a:srgbClr val="FFFF00"/>
                </a:solidFill>
              </a:rPr>
              <a:t>restore</a:t>
            </a:r>
            <a:r>
              <a:rPr lang="en-US" sz="3200" b="1" dirty="0"/>
              <a:t> her back to the </a:t>
            </a:r>
            <a:r>
              <a:rPr lang="en-US" sz="3200" b="1" u="sng" dirty="0"/>
              <a:t>LAND</a:t>
            </a:r>
            <a:r>
              <a:rPr lang="en-US" sz="3200" b="1" dirty="0"/>
              <a:t> (Ezek. 36:24; Isa. 49:6-8), </a:t>
            </a:r>
            <a:endParaRPr lang="en-US" sz="3200" dirty="0"/>
          </a:p>
          <a:p>
            <a:pPr marL="517525" lvl="3" indent="-457200" algn="l">
              <a:spcBef>
                <a:spcPts val="1200"/>
              </a:spcBef>
              <a:buClr>
                <a:srgbClr val="00FFFF"/>
              </a:buClr>
              <a:buFont typeface="Arial" pitchFamily="34" charset="0"/>
              <a:buChar char="•"/>
            </a:pPr>
            <a:r>
              <a:rPr lang="en-US" sz="3200" b="1" dirty="0"/>
              <a:t>Bring </a:t>
            </a:r>
            <a:r>
              <a:rPr lang="en-US" sz="3200" b="1" dirty="0">
                <a:solidFill>
                  <a:srgbClr val="FFFF00"/>
                </a:solidFill>
              </a:rPr>
              <a:t>Spiritual Renewal </a:t>
            </a:r>
            <a:r>
              <a:rPr lang="en-US" sz="3200" b="1" dirty="0"/>
              <a:t>to the </a:t>
            </a:r>
            <a:r>
              <a:rPr lang="en-US" sz="3200" b="1" u="sng" dirty="0"/>
              <a:t>NATION</a:t>
            </a:r>
            <a:r>
              <a:rPr lang="en-US" sz="3200" b="1" dirty="0"/>
              <a:t> Israel (Ezek. 36:26-28), and </a:t>
            </a:r>
            <a:endParaRPr lang="en-US" sz="3200" dirty="0"/>
          </a:p>
          <a:p>
            <a:pPr marL="517525" lvl="3" indent="-457200" algn="l">
              <a:spcBef>
                <a:spcPts val="1200"/>
              </a:spcBef>
              <a:buClr>
                <a:srgbClr val="00FFFF"/>
              </a:buClr>
              <a:buFont typeface="Arial" pitchFamily="34" charset="0"/>
              <a:buChar char="•"/>
            </a:pPr>
            <a:r>
              <a:rPr lang="en-US" sz="3200" b="1" dirty="0">
                <a:solidFill>
                  <a:srgbClr val="FFFF00"/>
                </a:solidFill>
              </a:rPr>
              <a:t>Establish God’s Kingdom </a:t>
            </a:r>
            <a:r>
              <a:rPr lang="en-US" sz="3200" b="1" dirty="0"/>
              <a:t>with the Son of King David, the righteous BRANCH (aka, Davidic Covenant), sitting on the </a:t>
            </a:r>
            <a:r>
              <a:rPr lang="en-US" sz="3200" b="1" dirty="0" smtClean="0"/>
              <a:t>throne </a:t>
            </a:r>
            <a:r>
              <a:rPr lang="en-US" sz="3200" b="1" u="sng" dirty="0" smtClean="0"/>
              <a:t>BLESSING</a:t>
            </a:r>
            <a:r>
              <a:rPr lang="en-US" sz="3200" b="1" dirty="0" smtClean="0"/>
              <a:t> all the families on earth </a:t>
            </a:r>
            <a:r>
              <a:rPr lang="en-US" sz="3200" b="1" dirty="0"/>
              <a:t>(Isa. 2:2-4; 49:8; Jer. 23:5-6). </a:t>
            </a:r>
            <a:endParaRPr lang="en-US" sz="3200" dirty="0"/>
          </a:p>
        </p:txBody>
      </p:sp>
    </p:spTree>
    <p:extLst>
      <p:ext uri="{BB962C8B-B14F-4D97-AF65-F5344CB8AC3E}">
        <p14:creationId xmlns:p14="http://schemas.microsoft.com/office/powerpoint/2010/main" val="25646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590800"/>
            <a:ext cx="8763000" cy="1323439"/>
          </a:xfrm>
          <a:prstGeom prst="rect">
            <a:avLst/>
          </a:prstGeom>
        </p:spPr>
        <p:txBody>
          <a:bodyPr wrap="square">
            <a:spAutoFit/>
          </a:bodyPr>
          <a:lstStyle/>
          <a:p>
            <a:r>
              <a:rPr lang="en-US" sz="8000" b="1" dirty="0" smtClean="0">
                <a:solidFill>
                  <a:srgbClr val="00FFFF"/>
                </a:solidFill>
              </a:rPr>
              <a:t>BREAK?</a:t>
            </a:r>
            <a:endParaRPr lang="en-US" sz="8000" dirty="0"/>
          </a:p>
        </p:txBody>
      </p:sp>
    </p:spTree>
    <p:extLst>
      <p:ext uri="{BB962C8B-B14F-4D97-AF65-F5344CB8AC3E}">
        <p14:creationId xmlns:p14="http://schemas.microsoft.com/office/powerpoint/2010/main" val="266614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838200"/>
            <a:ext cx="8763000" cy="4555093"/>
          </a:xfrm>
          <a:prstGeom prst="rect">
            <a:avLst/>
          </a:prstGeom>
        </p:spPr>
        <p:txBody>
          <a:bodyPr wrap="square">
            <a:spAutoFit/>
          </a:bodyPr>
          <a:lstStyle/>
          <a:p>
            <a:pPr marL="457200" indent="-457200" algn="l">
              <a:spcBef>
                <a:spcPts val="1200"/>
              </a:spcBef>
              <a:buClr>
                <a:srgbClr val="00FFFF"/>
              </a:buClr>
              <a:buFont typeface="Arial" pitchFamily="34" charset="0"/>
              <a:buChar char="•"/>
            </a:pPr>
            <a:r>
              <a:rPr lang="en-US" sz="3000" b="1" dirty="0" smtClean="0"/>
              <a:t>Because Israel rejected Jesus, the Kingdom of God that is to be visibly manifested on earth, </a:t>
            </a:r>
            <a:r>
              <a:rPr lang="en-US" sz="3000" b="1" i="1" dirty="0" smtClean="0">
                <a:solidFill>
                  <a:srgbClr val="FFFF00"/>
                </a:solidFill>
              </a:rPr>
              <a:t>is put on hold, resulting in a gap of time…</a:t>
            </a:r>
            <a:endParaRPr lang="en-US" sz="3000" b="1" dirty="0" smtClean="0"/>
          </a:p>
          <a:p>
            <a:pPr marL="457200" indent="-457200" algn="l">
              <a:spcBef>
                <a:spcPts val="1200"/>
              </a:spcBef>
              <a:buClr>
                <a:srgbClr val="00FFFF"/>
              </a:buClr>
              <a:buFont typeface="Arial" pitchFamily="34" charset="0"/>
              <a:buChar char="•"/>
            </a:pPr>
            <a:r>
              <a:rPr lang="en-US" sz="3000" b="1" dirty="0" smtClean="0"/>
              <a:t>Jesus introduced to His disciples a </a:t>
            </a:r>
            <a:r>
              <a:rPr lang="en-US" sz="3000" b="1" i="1" dirty="0" smtClean="0">
                <a:solidFill>
                  <a:srgbClr val="FFFF00"/>
                </a:solidFill>
              </a:rPr>
              <a:t>mystery form of the Kingdom</a:t>
            </a:r>
            <a:r>
              <a:rPr lang="en-US" sz="3000" b="1" dirty="0" smtClean="0"/>
              <a:t> that is to fill this gap of time until God’s Kingdom is fully established on earth. </a:t>
            </a:r>
          </a:p>
          <a:p>
            <a:pPr marL="457200" indent="-457200" algn="l">
              <a:spcBef>
                <a:spcPts val="1200"/>
              </a:spcBef>
              <a:buClr>
                <a:srgbClr val="00FFFF"/>
              </a:buClr>
              <a:buFont typeface="Arial" pitchFamily="34" charset="0"/>
              <a:buChar char="•"/>
            </a:pPr>
            <a:r>
              <a:rPr lang="en-US" sz="3000" b="1" dirty="0" smtClean="0"/>
              <a:t>The mystery Kingdom that is to fill this gap of time is called the Gentile Church, </a:t>
            </a:r>
            <a:r>
              <a:rPr lang="en-US" sz="3000" b="1" i="1" u="sng" dirty="0" smtClean="0">
                <a:solidFill>
                  <a:srgbClr val="FFFF00"/>
                </a:solidFill>
              </a:rPr>
              <a:t>the KINGDOM Present</a:t>
            </a:r>
            <a:r>
              <a:rPr lang="en-US" sz="3000" b="1" dirty="0" smtClean="0"/>
              <a:t>.</a:t>
            </a:r>
            <a:endParaRPr lang="en-US" sz="3000" b="1" dirty="0"/>
          </a:p>
        </p:txBody>
      </p:sp>
    </p:spTree>
    <p:extLst>
      <p:ext uri="{BB962C8B-B14F-4D97-AF65-F5344CB8AC3E}">
        <p14:creationId xmlns:p14="http://schemas.microsoft.com/office/powerpoint/2010/main" val="40717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6093976"/>
          </a:xfrm>
          <a:prstGeom prst="rect">
            <a:avLst/>
          </a:prstGeom>
        </p:spPr>
        <p:txBody>
          <a:bodyPr wrap="square">
            <a:spAutoFit/>
          </a:bodyPr>
          <a:lstStyle/>
          <a:p>
            <a:pPr algn="l">
              <a:spcBef>
                <a:spcPts val="1200"/>
              </a:spcBef>
              <a:buClr>
                <a:srgbClr val="00FFFF"/>
              </a:buClr>
            </a:pPr>
            <a:r>
              <a:rPr lang="en-US" sz="3000" b="1" dirty="0" smtClean="0"/>
              <a:t>Apostle Paul describes the Church as a mystery and dispensation unheard of in the past, as follows:</a:t>
            </a:r>
          </a:p>
          <a:p>
            <a:pPr marL="457200" indent="-457200" algn="l">
              <a:spcBef>
                <a:spcPts val="1200"/>
              </a:spcBef>
              <a:buClr>
                <a:srgbClr val="00FFFF"/>
              </a:buClr>
            </a:pPr>
            <a:r>
              <a:rPr lang="en-US" sz="3200" b="1" i="1" u="sng" dirty="0" err="1">
                <a:solidFill>
                  <a:srgbClr val="00FFFF"/>
                </a:solidFill>
              </a:rPr>
              <a:t>Eph</a:t>
            </a:r>
            <a:r>
              <a:rPr lang="en-US" sz="3200" b="1" i="1" u="sng" dirty="0">
                <a:solidFill>
                  <a:srgbClr val="00FFFF"/>
                </a:solidFill>
              </a:rPr>
              <a:t> 3:1 NKJV</a:t>
            </a:r>
            <a:r>
              <a:rPr lang="en-US" sz="3200" b="1" i="1" dirty="0">
                <a:solidFill>
                  <a:srgbClr val="00FFFF"/>
                </a:solidFill>
              </a:rPr>
              <a:t>  </a:t>
            </a:r>
            <a:r>
              <a:rPr lang="en-US" sz="3200" b="1" dirty="0" smtClean="0"/>
              <a:t>…I</a:t>
            </a:r>
            <a:r>
              <a:rPr lang="en-US" sz="3200" b="1" dirty="0"/>
              <a:t>, Paul, the prisoner of Christ Jesus for </a:t>
            </a:r>
            <a:r>
              <a:rPr lang="en-US" sz="3200" b="1" u="sng" dirty="0">
                <a:solidFill>
                  <a:srgbClr val="FFFF00"/>
                </a:solidFill>
              </a:rPr>
              <a:t>you Gentiles</a:t>
            </a:r>
            <a:r>
              <a:rPr lang="en-US" sz="3200" b="1" dirty="0"/>
              <a:t>; </a:t>
            </a:r>
            <a:r>
              <a:rPr lang="en-US" sz="3200" b="1" dirty="0" smtClean="0"/>
              <a:t> </a:t>
            </a:r>
            <a:r>
              <a:rPr lang="en-US" sz="3200" b="1" i="1" dirty="0" smtClean="0">
                <a:solidFill>
                  <a:srgbClr val="00FFFF"/>
                </a:solidFill>
              </a:rPr>
              <a:t>2  </a:t>
            </a:r>
            <a:r>
              <a:rPr lang="en-US" sz="3200" b="1" dirty="0" smtClean="0"/>
              <a:t>if </a:t>
            </a:r>
            <a:r>
              <a:rPr lang="en-US" sz="3200" b="1" dirty="0"/>
              <a:t>indeed you have heard of the </a:t>
            </a:r>
            <a:r>
              <a:rPr lang="en-US" sz="3200" b="1" u="sng" dirty="0">
                <a:solidFill>
                  <a:srgbClr val="FFFF00"/>
                </a:solidFill>
              </a:rPr>
              <a:t>dispensation</a:t>
            </a:r>
            <a:r>
              <a:rPr lang="en-US" sz="3200" b="1" dirty="0"/>
              <a:t> of the grace of God which was given to me for you, </a:t>
            </a:r>
            <a:r>
              <a:rPr lang="en-US" sz="3200" b="1" dirty="0" smtClean="0"/>
              <a:t> </a:t>
            </a:r>
            <a:r>
              <a:rPr lang="en-US" sz="3200" b="1" i="1" dirty="0" smtClean="0">
                <a:solidFill>
                  <a:srgbClr val="00FFFF"/>
                </a:solidFill>
              </a:rPr>
              <a:t>3  </a:t>
            </a:r>
            <a:r>
              <a:rPr lang="en-US" sz="3200" b="1" dirty="0" smtClean="0"/>
              <a:t>how </a:t>
            </a:r>
            <a:r>
              <a:rPr lang="en-US" sz="3200" b="1" dirty="0"/>
              <a:t>that by revelation He made known to me </a:t>
            </a:r>
            <a:r>
              <a:rPr lang="en-US" sz="3200" b="1" u="sng" dirty="0">
                <a:solidFill>
                  <a:srgbClr val="FFFF00"/>
                </a:solidFill>
              </a:rPr>
              <a:t>the mystery</a:t>
            </a:r>
            <a:r>
              <a:rPr lang="en-US" sz="3200" i="1" dirty="0"/>
              <a:t> </a:t>
            </a:r>
            <a:r>
              <a:rPr lang="en-US" sz="3200" b="1" i="1" dirty="0" smtClean="0">
                <a:solidFill>
                  <a:srgbClr val="00FFFF"/>
                </a:solidFill>
              </a:rPr>
              <a:t>…5</a:t>
            </a:r>
            <a:r>
              <a:rPr lang="en-US" sz="3200" b="1" dirty="0" smtClean="0"/>
              <a:t>  which </a:t>
            </a:r>
            <a:r>
              <a:rPr lang="en-US" sz="3200" b="1" dirty="0"/>
              <a:t>in </a:t>
            </a:r>
            <a:r>
              <a:rPr lang="en-US" sz="3200" b="1" u="sng" dirty="0">
                <a:solidFill>
                  <a:srgbClr val="FFFF00"/>
                </a:solidFill>
              </a:rPr>
              <a:t>other</a:t>
            </a:r>
            <a:r>
              <a:rPr lang="en-US" sz="3200" b="1" dirty="0">
                <a:solidFill>
                  <a:srgbClr val="FFFF00"/>
                </a:solidFill>
              </a:rPr>
              <a:t> ages</a:t>
            </a:r>
            <a:r>
              <a:rPr lang="en-US" sz="3200" b="1" dirty="0"/>
              <a:t>, </a:t>
            </a:r>
            <a:r>
              <a:rPr lang="en-US" sz="3200" b="1" dirty="0">
                <a:solidFill>
                  <a:srgbClr val="FFFF00"/>
                </a:solidFill>
              </a:rPr>
              <a:t>not made known </a:t>
            </a:r>
            <a:r>
              <a:rPr lang="en-US" sz="3200" b="1" dirty="0"/>
              <a:t>to the sons of men, as it has </a:t>
            </a:r>
            <a:r>
              <a:rPr lang="en-US" sz="3200" b="1" u="sng" dirty="0">
                <a:solidFill>
                  <a:srgbClr val="FFFF00"/>
                </a:solidFill>
              </a:rPr>
              <a:t>now</a:t>
            </a:r>
            <a:r>
              <a:rPr lang="en-US" sz="3200" b="1" dirty="0">
                <a:solidFill>
                  <a:srgbClr val="FFFF00"/>
                </a:solidFill>
              </a:rPr>
              <a:t> been revealed </a:t>
            </a:r>
            <a:r>
              <a:rPr lang="en-US" sz="3200" b="1" dirty="0"/>
              <a:t>by the </a:t>
            </a:r>
            <a:r>
              <a:rPr lang="en-US" sz="3200" b="1" dirty="0" smtClean="0"/>
              <a:t>Spirit…: </a:t>
            </a:r>
            <a:r>
              <a:rPr lang="en-US" sz="3200" b="1" i="1" dirty="0" smtClean="0">
                <a:solidFill>
                  <a:srgbClr val="00FFFF"/>
                </a:solidFill>
              </a:rPr>
              <a:t>6</a:t>
            </a:r>
            <a:r>
              <a:rPr lang="en-US" sz="3200" i="1" dirty="0" smtClean="0"/>
              <a:t>  </a:t>
            </a:r>
            <a:r>
              <a:rPr lang="en-US" sz="3200" b="1" dirty="0" smtClean="0"/>
              <a:t>that </a:t>
            </a:r>
            <a:r>
              <a:rPr lang="en-US" sz="3200" b="1" dirty="0"/>
              <a:t>the </a:t>
            </a:r>
            <a:r>
              <a:rPr lang="en-US" sz="3200" b="1" u="sng" dirty="0">
                <a:solidFill>
                  <a:srgbClr val="FFFF00"/>
                </a:solidFill>
              </a:rPr>
              <a:t>Gentiles</a:t>
            </a:r>
            <a:r>
              <a:rPr lang="en-US" sz="3200" b="1" dirty="0"/>
              <a:t> </a:t>
            </a:r>
            <a:r>
              <a:rPr lang="en-US" sz="3200" b="1" i="1" dirty="0" smtClean="0">
                <a:solidFill>
                  <a:srgbClr val="00FFFF"/>
                </a:solidFill>
              </a:rPr>
              <a:t>[Church]</a:t>
            </a:r>
            <a:r>
              <a:rPr lang="en-US" sz="3200" b="1" dirty="0" smtClean="0"/>
              <a:t> </a:t>
            </a:r>
            <a:r>
              <a:rPr lang="en-US" sz="3200" b="1" dirty="0"/>
              <a:t>should be fellow heirs, of the same </a:t>
            </a:r>
            <a:r>
              <a:rPr lang="en-US" sz="3200" b="1" dirty="0" smtClean="0"/>
              <a:t>body, </a:t>
            </a:r>
            <a:r>
              <a:rPr lang="en-US" sz="3200" b="1" dirty="0"/>
              <a:t>and partakers of His promise in </a:t>
            </a:r>
            <a:r>
              <a:rPr lang="en-US" sz="3200" b="1" dirty="0" smtClean="0"/>
              <a:t>Christ…” </a:t>
            </a:r>
            <a:endParaRPr lang="en-US" sz="3000" b="1" dirty="0"/>
          </a:p>
        </p:txBody>
      </p:sp>
    </p:spTree>
    <p:extLst>
      <p:ext uri="{BB962C8B-B14F-4D97-AF65-F5344CB8AC3E}">
        <p14:creationId xmlns:p14="http://schemas.microsoft.com/office/powerpoint/2010/main" val="204131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Kingdom:</a:t>
            </a:r>
            <a:r>
              <a:rPr lang="en-US" sz="3200" b="1" dirty="0">
                <a:solidFill>
                  <a:srgbClr val="FFFF00"/>
                </a:solidFill>
              </a:rPr>
              <a:t> </a:t>
            </a:r>
            <a:endParaRPr lang="en-US" sz="3200" b="1" dirty="0" smtClean="0">
              <a:solidFill>
                <a:srgbClr val="FFFF00"/>
              </a:solidFill>
            </a:endParaRPr>
          </a:p>
        </p:txBody>
      </p:sp>
      <p:sp>
        <p:nvSpPr>
          <p:cNvPr id="8" name="TextBox 7"/>
          <p:cNvSpPr txBox="1"/>
          <p:nvPr/>
        </p:nvSpPr>
        <p:spPr>
          <a:xfrm>
            <a:off x="304800" y="1270000"/>
            <a:ext cx="8458200" cy="5445593"/>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Matthew 13:10–11 (NKJV)</a:t>
            </a:r>
            <a:r>
              <a:rPr lang="en-US" sz="3200" b="1" dirty="0" smtClean="0">
                <a:solidFill>
                  <a:srgbClr val="00FFFF"/>
                </a:solidFill>
                <a:effectLst/>
              </a:rPr>
              <a:t>  </a:t>
            </a:r>
          </a:p>
          <a:p>
            <a:pPr marL="579438" marR="0" indent="-579438" algn="l">
              <a:lnSpc>
                <a:spcPct val="115000"/>
              </a:lnSpc>
              <a:spcBef>
                <a:spcPts val="0"/>
              </a:spcBef>
              <a:spcAft>
                <a:spcPts val="1000"/>
              </a:spcAft>
            </a:pPr>
            <a:r>
              <a:rPr lang="en-US" sz="3200" b="1" i="1" u="none" strike="noStrike" dirty="0" smtClean="0">
                <a:solidFill>
                  <a:srgbClr val="00FFFF"/>
                </a:solidFill>
                <a:effectLst/>
              </a:rPr>
              <a:t>10 </a:t>
            </a:r>
            <a:r>
              <a:rPr lang="en-US" sz="3200" b="1" u="none" strike="noStrike" dirty="0" smtClean="0">
                <a:effectLst/>
              </a:rPr>
              <a:t> </a:t>
            </a:r>
            <a:r>
              <a:rPr lang="en-US" sz="3200" b="1" dirty="0" smtClean="0">
                <a:effectLst/>
              </a:rPr>
              <a:t>And the disciples came and said to Him, “Why do You speak to them in parables?” </a:t>
            </a:r>
          </a:p>
          <a:p>
            <a:pPr marL="579438" marR="0" indent="-579438" algn="l">
              <a:lnSpc>
                <a:spcPct val="115000"/>
              </a:lnSpc>
              <a:spcBef>
                <a:spcPts val="0"/>
              </a:spcBef>
              <a:spcAft>
                <a:spcPts val="1000"/>
              </a:spcAft>
              <a:tabLst>
                <a:tab pos="1660525" algn="l"/>
              </a:tabLst>
            </a:pPr>
            <a:r>
              <a:rPr lang="en-US" sz="3200" b="1" i="1" u="none" strike="noStrike" dirty="0" smtClean="0">
                <a:solidFill>
                  <a:srgbClr val="00FFFF"/>
                </a:solidFill>
                <a:effectLst/>
              </a:rPr>
              <a:t>11 </a:t>
            </a:r>
            <a:r>
              <a:rPr lang="en-US" sz="3200" b="1" u="none" strike="noStrike" dirty="0" smtClean="0">
                <a:effectLst/>
              </a:rPr>
              <a:t> </a:t>
            </a:r>
            <a:r>
              <a:rPr lang="en-US" sz="3200" b="1" dirty="0" smtClean="0">
                <a:effectLst/>
              </a:rPr>
              <a:t>He answered and said to </a:t>
            </a:r>
            <a:r>
              <a:rPr lang="en-US" sz="3200" b="1" dirty="0" smtClean="0">
                <a:solidFill>
                  <a:srgbClr val="FFFF00"/>
                </a:solidFill>
                <a:effectLst/>
              </a:rPr>
              <a:t>them</a:t>
            </a:r>
            <a:r>
              <a:rPr lang="en-US" sz="3200" b="1" dirty="0" smtClean="0">
                <a:effectLst/>
              </a:rPr>
              <a:t> </a:t>
            </a:r>
            <a:r>
              <a:rPr lang="en-US" sz="3200" b="1" i="1" dirty="0" smtClean="0">
                <a:solidFill>
                  <a:srgbClr val="00FFFF"/>
                </a:solidFill>
                <a:effectLst/>
              </a:rPr>
              <a:t>[the Israel public]</a:t>
            </a:r>
            <a:r>
              <a:rPr lang="en-US" sz="3200" b="1" dirty="0" smtClean="0">
                <a:effectLst/>
              </a:rPr>
              <a:t>, “Because it has been given to </a:t>
            </a:r>
            <a:r>
              <a:rPr lang="en-US" sz="3200" b="1" dirty="0" smtClean="0">
                <a:solidFill>
                  <a:srgbClr val="FFFF00"/>
                </a:solidFill>
                <a:effectLst/>
              </a:rPr>
              <a:t>you</a:t>
            </a:r>
            <a:r>
              <a:rPr lang="en-US" sz="3200" b="1" dirty="0" smtClean="0">
                <a:effectLst/>
              </a:rPr>
              <a:t> </a:t>
            </a:r>
            <a:r>
              <a:rPr lang="en-US" sz="3200" b="1" i="1" dirty="0" smtClean="0">
                <a:solidFill>
                  <a:srgbClr val="00FFFF"/>
                </a:solidFill>
                <a:effectLst/>
              </a:rPr>
              <a:t>[believ</a:t>
            </a:r>
            <a:r>
              <a:rPr lang="en-US" sz="3200" b="1" i="1" dirty="0" smtClean="0">
                <a:solidFill>
                  <a:srgbClr val="00FFFF"/>
                </a:solidFill>
              </a:rPr>
              <a:t>ers] </a:t>
            </a:r>
            <a:r>
              <a:rPr lang="en-US" sz="3200" b="1" dirty="0" smtClean="0">
                <a:effectLst/>
              </a:rPr>
              <a:t>to know </a:t>
            </a:r>
            <a:r>
              <a:rPr lang="en-US" sz="3200" b="1" dirty="0" smtClean="0">
                <a:solidFill>
                  <a:srgbClr val="FFFF00"/>
                </a:solidFill>
                <a:effectLst/>
              </a:rPr>
              <a:t>the </a:t>
            </a:r>
            <a:r>
              <a:rPr lang="en-US" sz="3200" b="1" u="sng" dirty="0" smtClean="0">
                <a:solidFill>
                  <a:srgbClr val="FFFF00"/>
                </a:solidFill>
                <a:effectLst/>
              </a:rPr>
              <a:t>mysteries</a:t>
            </a:r>
            <a:r>
              <a:rPr lang="en-US" sz="3200" b="1" dirty="0" smtClean="0">
                <a:solidFill>
                  <a:srgbClr val="FFFF00"/>
                </a:solidFill>
                <a:effectLst/>
              </a:rPr>
              <a:t> of the kingdom of heaven</a:t>
            </a:r>
            <a:r>
              <a:rPr lang="en-US" sz="3200" b="1" dirty="0" smtClean="0">
                <a:effectLst/>
              </a:rPr>
              <a:t>, but to them it has not been given. </a:t>
            </a:r>
            <a:r>
              <a:rPr lang="en-US" sz="3200" b="1" i="1" dirty="0" smtClean="0">
                <a:solidFill>
                  <a:srgbClr val="00FFFF"/>
                </a:solidFill>
                <a:effectLst/>
              </a:rPr>
              <a:t>[only the disciples are to be given knowledge of the kingdom of God]</a:t>
            </a:r>
            <a:endParaRPr lang="en-US" sz="3200" b="1" i="1" dirty="0">
              <a:solidFill>
                <a:srgbClr val="00FFFF"/>
              </a:solidFill>
              <a:effectLst/>
            </a:endParaRPr>
          </a:p>
        </p:txBody>
      </p:sp>
    </p:spTree>
    <p:extLst>
      <p:ext uri="{BB962C8B-B14F-4D97-AF65-F5344CB8AC3E}">
        <p14:creationId xmlns:p14="http://schemas.microsoft.com/office/powerpoint/2010/main" val="82830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Kingdom:</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213360" y="1295400"/>
            <a:ext cx="8763000" cy="5445593"/>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Matthew 13:12–13 (NKJV) </a:t>
            </a:r>
          </a:p>
          <a:p>
            <a:pPr marL="625475" marR="0" indent="-625475" algn="l">
              <a:lnSpc>
                <a:spcPct val="115000"/>
              </a:lnSpc>
              <a:spcBef>
                <a:spcPts val="0"/>
              </a:spcBef>
              <a:spcAft>
                <a:spcPts val="1000"/>
              </a:spcAft>
            </a:pPr>
            <a:r>
              <a:rPr lang="en-US" sz="3200" b="1" i="1" strike="noStrike" dirty="0" smtClean="0">
                <a:solidFill>
                  <a:srgbClr val="00FFFF"/>
                </a:solidFill>
                <a:effectLst/>
              </a:rPr>
              <a:t>12</a:t>
            </a:r>
            <a:r>
              <a:rPr lang="en-US" sz="3200" b="1" strike="noStrike" dirty="0" smtClean="0">
                <a:effectLst/>
              </a:rPr>
              <a:t>  </a:t>
            </a:r>
            <a:r>
              <a:rPr lang="en-US" sz="3200" b="1" dirty="0" smtClean="0">
                <a:effectLst/>
              </a:rPr>
              <a:t> For whoever has, to him more will be given, and he will have abundance; but whoever does not have, even what he has will be taken away. </a:t>
            </a:r>
          </a:p>
          <a:p>
            <a:pPr marL="625475" marR="0" indent="-625475" algn="l">
              <a:lnSpc>
                <a:spcPct val="115000"/>
              </a:lnSpc>
              <a:spcBef>
                <a:spcPts val="0"/>
              </a:spcBef>
              <a:spcAft>
                <a:spcPts val="1000"/>
              </a:spcAft>
            </a:pPr>
            <a:r>
              <a:rPr lang="en-US" sz="3200" b="1" i="1" strike="noStrike" dirty="0" smtClean="0">
                <a:solidFill>
                  <a:srgbClr val="00FFFF"/>
                </a:solidFill>
                <a:effectLst/>
              </a:rPr>
              <a:t>13  </a:t>
            </a:r>
            <a:r>
              <a:rPr lang="en-US" sz="3200" b="1" dirty="0" smtClean="0">
                <a:effectLst/>
              </a:rPr>
              <a:t>Therefore I speak to them in parables, because seeing they do not see, and hearing they do not hear, nor do they understand. </a:t>
            </a:r>
            <a:r>
              <a:rPr lang="en-US" sz="3200" b="1" i="1" dirty="0" smtClean="0">
                <a:solidFill>
                  <a:srgbClr val="00FFFF"/>
                </a:solidFill>
                <a:effectLst/>
              </a:rPr>
              <a:t>[Just like the Pharisees, the kingdom secrets have </a:t>
            </a:r>
            <a:r>
              <a:rPr lang="en-US" sz="3200" b="1" i="1" dirty="0" smtClean="0">
                <a:solidFill>
                  <a:srgbClr val="00FFFF"/>
                </a:solidFill>
              </a:rPr>
              <a:t>been hidden from Israel’s public]</a:t>
            </a:r>
            <a:r>
              <a:rPr lang="en-US" sz="3200" b="1" dirty="0" smtClean="0"/>
              <a:t>.</a:t>
            </a:r>
            <a:endParaRPr lang="en-US" sz="3200" b="1" dirty="0">
              <a:effectLst/>
            </a:endParaRPr>
          </a:p>
        </p:txBody>
      </p:sp>
    </p:spTree>
    <p:extLst>
      <p:ext uri="{BB962C8B-B14F-4D97-AF65-F5344CB8AC3E}">
        <p14:creationId xmlns:p14="http://schemas.microsoft.com/office/powerpoint/2010/main" val="2294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Kingdom:</a:t>
            </a:r>
            <a:r>
              <a:rPr lang="en-US" sz="3200" b="1" dirty="0">
                <a:solidFill>
                  <a:srgbClr val="FFFF00"/>
                </a:solidFill>
              </a:rPr>
              <a:t> </a:t>
            </a:r>
            <a:endParaRPr lang="en-US" sz="3200" b="1" dirty="0" smtClean="0">
              <a:solidFill>
                <a:srgbClr val="FFFF00"/>
              </a:solidFill>
            </a:endParaRPr>
          </a:p>
        </p:txBody>
      </p:sp>
      <p:sp>
        <p:nvSpPr>
          <p:cNvPr id="8" name="TextBox 7"/>
          <p:cNvSpPr txBox="1"/>
          <p:nvPr/>
        </p:nvSpPr>
        <p:spPr>
          <a:xfrm>
            <a:off x="228600" y="1219200"/>
            <a:ext cx="8763000" cy="5633209"/>
          </a:xfrm>
          <a:prstGeom prst="rect">
            <a:avLst/>
          </a:prstGeom>
          <a:noFill/>
        </p:spPr>
        <p:txBody>
          <a:bodyPr vert="horz" wrap="square" rtlCol="0">
            <a:spAutoFit/>
          </a:bodyPr>
          <a:lstStyle/>
          <a:p>
            <a:pPr marL="0" marR="0" algn="l">
              <a:lnSpc>
                <a:spcPct val="115000"/>
              </a:lnSpc>
              <a:spcBef>
                <a:spcPts val="0"/>
              </a:spcBef>
              <a:spcAft>
                <a:spcPts val="1000"/>
              </a:spcAft>
            </a:pPr>
            <a:r>
              <a:rPr lang="en-US" sz="3000" b="1" i="1" u="sng" dirty="0" smtClean="0">
                <a:solidFill>
                  <a:srgbClr val="00FFFF"/>
                </a:solidFill>
                <a:effectLst/>
              </a:rPr>
              <a:t>Matthew 13:16–17 (NKJV) </a:t>
            </a:r>
          </a:p>
          <a:p>
            <a:pPr marL="625475" marR="0" indent="-625475" algn="l">
              <a:lnSpc>
                <a:spcPct val="115000"/>
              </a:lnSpc>
              <a:spcBef>
                <a:spcPts val="0"/>
              </a:spcBef>
              <a:spcAft>
                <a:spcPts val="1000"/>
              </a:spcAft>
            </a:pPr>
            <a:r>
              <a:rPr lang="en-US" sz="3000" b="1" i="1" u="none" strike="noStrike" dirty="0" smtClean="0">
                <a:solidFill>
                  <a:srgbClr val="00FFFF"/>
                </a:solidFill>
                <a:effectLst/>
              </a:rPr>
              <a:t>16</a:t>
            </a:r>
            <a:r>
              <a:rPr lang="en-US" sz="3000" b="1" u="none" strike="noStrike" dirty="0" smtClean="0">
                <a:effectLst/>
              </a:rPr>
              <a:t>   </a:t>
            </a:r>
            <a:r>
              <a:rPr lang="en-US" sz="3000" b="1" dirty="0" smtClean="0">
                <a:effectLst/>
              </a:rPr>
              <a:t>But blessed are </a:t>
            </a:r>
            <a:r>
              <a:rPr lang="en-US" sz="3000" b="1" dirty="0" smtClean="0">
                <a:solidFill>
                  <a:srgbClr val="FFFF00"/>
                </a:solidFill>
                <a:effectLst/>
              </a:rPr>
              <a:t>your</a:t>
            </a:r>
            <a:r>
              <a:rPr lang="en-US" sz="3000" b="1" dirty="0" smtClean="0">
                <a:effectLst/>
              </a:rPr>
              <a:t> </a:t>
            </a:r>
            <a:r>
              <a:rPr lang="en-US" sz="3000" b="1" i="1" dirty="0" smtClean="0">
                <a:solidFill>
                  <a:srgbClr val="00FFFF"/>
                </a:solidFill>
                <a:effectLst/>
              </a:rPr>
              <a:t>[believers]</a:t>
            </a:r>
            <a:r>
              <a:rPr lang="en-US" sz="3000" b="1" dirty="0" smtClean="0">
                <a:effectLst/>
              </a:rPr>
              <a:t> eyes for they see, and your ears for </a:t>
            </a:r>
            <a:r>
              <a:rPr lang="en-US" sz="3000" b="1" dirty="0" smtClean="0">
                <a:solidFill>
                  <a:srgbClr val="FFFF00"/>
                </a:solidFill>
                <a:effectLst/>
              </a:rPr>
              <a:t>they hear</a:t>
            </a:r>
            <a:r>
              <a:rPr lang="en-US" sz="3000" b="1" dirty="0" smtClean="0">
                <a:effectLst/>
              </a:rPr>
              <a:t>; </a:t>
            </a:r>
            <a:r>
              <a:rPr lang="en-US" sz="3000" b="1" i="1" dirty="0" smtClean="0">
                <a:solidFill>
                  <a:srgbClr val="00FFFF"/>
                </a:solidFill>
                <a:effectLst/>
              </a:rPr>
              <a:t>[faith: “receptivity to God’s activity”]</a:t>
            </a:r>
            <a:endParaRPr lang="en-US" sz="3000" b="1" dirty="0" smtClean="0">
              <a:effectLst/>
            </a:endParaRPr>
          </a:p>
          <a:p>
            <a:pPr marL="625475" marR="0" indent="-625475" algn="l">
              <a:lnSpc>
                <a:spcPct val="115000"/>
              </a:lnSpc>
              <a:spcBef>
                <a:spcPts val="0"/>
              </a:spcBef>
              <a:spcAft>
                <a:spcPts val="1000"/>
              </a:spcAft>
            </a:pPr>
            <a:r>
              <a:rPr lang="en-US" sz="3000" b="1" i="1" u="none" strike="noStrike" dirty="0" smtClean="0">
                <a:solidFill>
                  <a:srgbClr val="00FFFF"/>
                </a:solidFill>
                <a:effectLst/>
              </a:rPr>
              <a:t>17 </a:t>
            </a:r>
            <a:r>
              <a:rPr lang="en-US" sz="3000" b="1" u="none" strike="noStrike" dirty="0" smtClean="0">
                <a:effectLst/>
              </a:rPr>
              <a:t>  </a:t>
            </a:r>
            <a:r>
              <a:rPr lang="en-US" sz="3000" b="1" dirty="0" smtClean="0">
                <a:effectLst/>
              </a:rPr>
              <a:t>for assuredly, I say to you that many prophets and righteous men desired to see what you see, and did not see it…, and to hear what you hear, and did not hear it. </a:t>
            </a:r>
            <a:r>
              <a:rPr lang="en-US" sz="3000" b="1" i="1" dirty="0" smtClean="0">
                <a:solidFill>
                  <a:srgbClr val="00FFFF"/>
                </a:solidFill>
                <a:effectLst/>
              </a:rPr>
              <a:t>[…knowledge of the Gentile Church was kept secret from even the prophets of old].</a:t>
            </a:r>
            <a:r>
              <a:rPr lang="en-US" sz="3000" b="1" dirty="0" smtClean="0">
                <a:effectLst/>
              </a:rPr>
              <a:t> </a:t>
            </a:r>
            <a:endParaRPr lang="en-US" sz="3000" b="1" dirty="0">
              <a:effectLst/>
            </a:endParaRPr>
          </a:p>
        </p:txBody>
      </p:sp>
    </p:spTree>
    <p:extLst>
      <p:ext uri="{BB962C8B-B14F-4D97-AF65-F5344CB8AC3E}">
        <p14:creationId xmlns:p14="http://schemas.microsoft.com/office/powerpoint/2010/main" val="2622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What is meant by “Kingdom of God?”</a:t>
            </a:r>
            <a:endParaRPr lang="en-US" sz="3600" b="1" dirty="0">
              <a:solidFill>
                <a:srgbClr val="FFFF00"/>
              </a:solidFill>
              <a:effectLst/>
            </a:endParaRPr>
          </a:p>
        </p:txBody>
      </p:sp>
      <p:sp>
        <p:nvSpPr>
          <p:cNvPr id="5" name="TextBox 4"/>
          <p:cNvSpPr txBox="1"/>
          <p:nvPr/>
        </p:nvSpPr>
        <p:spPr>
          <a:xfrm>
            <a:off x="457200" y="967800"/>
            <a:ext cx="8458200" cy="5016758"/>
          </a:xfrm>
          <a:prstGeom prst="rect">
            <a:avLst/>
          </a:prstGeom>
          <a:noFill/>
        </p:spPr>
        <p:txBody>
          <a:bodyPr vert="horz" wrap="square" rtlCol="0">
            <a:spAutoFit/>
          </a:bodyPr>
          <a:lstStyle/>
          <a:p>
            <a:pPr algn="l"/>
            <a:r>
              <a:rPr lang="en-US" sz="3200" b="1" dirty="0" smtClean="0"/>
              <a:t>A </a:t>
            </a:r>
            <a:r>
              <a:rPr lang="en-US" sz="3200" b="1" dirty="0"/>
              <a:t>kingdom </a:t>
            </a:r>
            <a:r>
              <a:rPr lang="en-US" sz="3200" b="1" dirty="0" smtClean="0"/>
              <a:t>is </a:t>
            </a:r>
            <a:r>
              <a:rPr lang="en-US" sz="3200" b="1" dirty="0"/>
              <a:t>defined as a “realm,” headed by a preeminent leader. The preeminent leader takes “dominion” (sovereignty) over that realm. The Bible tells us that God is the preeminent leader over all of creation (the realm). In essence, God is “King of the universe,” whose “will” is to be fulfilled; He is dominant, or Sovereign, over all He has created, over all the affairs of His realm, both that which is “visible” and that which is “invisible” (Col. 1:16). </a:t>
            </a:r>
            <a:r>
              <a:rPr lang="en-US" sz="3200" b="1" dirty="0" smtClean="0"/>
              <a:t>  </a:t>
            </a:r>
            <a:endParaRPr lang="en-US" sz="3200" dirty="0"/>
          </a:p>
        </p:txBody>
      </p:sp>
      <p:sp>
        <p:nvSpPr>
          <p:cNvPr id="6" name="TextBox 5"/>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7894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Kingdom:</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228600" y="1219200"/>
            <a:ext cx="8763000" cy="5394297"/>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i="1" u="sng" dirty="0" smtClean="0">
                <a:solidFill>
                  <a:srgbClr val="00FFFF"/>
                </a:solidFill>
                <a:effectLst/>
              </a:rPr>
              <a:t>Matthew 13:34–35 (NKJV) </a:t>
            </a:r>
          </a:p>
          <a:p>
            <a:pPr marL="579438" marR="0" indent="-579438" algn="l">
              <a:lnSpc>
                <a:spcPct val="115000"/>
              </a:lnSpc>
              <a:spcBef>
                <a:spcPts val="0"/>
              </a:spcBef>
              <a:spcAft>
                <a:spcPts val="0"/>
              </a:spcAft>
            </a:pPr>
            <a:r>
              <a:rPr lang="en-US" sz="3200" b="1" i="1" u="none" strike="noStrike" dirty="0" smtClean="0">
                <a:solidFill>
                  <a:srgbClr val="00FFFF"/>
                </a:solidFill>
                <a:effectLst/>
              </a:rPr>
              <a:t>34</a:t>
            </a:r>
            <a:r>
              <a:rPr lang="en-US" sz="3200" b="1" u="none" strike="noStrike" dirty="0" smtClean="0">
                <a:effectLst/>
              </a:rPr>
              <a:t>  </a:t>
            </a:r>
            <a:r>
              <a:rPr lang="en-US" sz="3200" b="1" dirty="0" smtClean="0">
                <a:effectLst/>
              </a:rPr>
              <a:t>All these things Jesus spoke to the multitude </a:t>
            </a:r>
            <a:r>
              <a:rPr lang="en-US" sz="3200" b="1" i="1" dirty="0" smtClean="0">
                <a:solidFill>
                  <a:srgbClr val="00FFFF"/>
                </a:solidFill>
                <a:effectLst/>
              </a:rPr>
              <a:t>[to Israel’s public]</a:t>
            </a:r>
            <a:r>
              <a:rPr lang="en-US" sz="3200" b="1" dirty="0" smtClean="0">
                <a:effectLst/>
              </a:rPr>
              <a:t> in parables; and without a parable He did not speak to them, …that</a:t>
            </a:r>
          </a:p>
          <a:p>
            <a:pPr marL="579438" indent="-579438" algn="l">
              <a:lnSpc>
                <a:spcPct val="115000"/>
              </a:lnSpc>
              <a:spcBef>
                <a:spcPts val="600"/>
              </a:spcBef>
              <a:spcAft>
                <a:spcPts val="0"/>
              </a:spcAft>
            </a:pPr>
            <a:r>
              <a:rPr lang="en-US" sz="3200" b="1" i="1" u="none" strike="noStrike" dirty="0" smtClean="0">
                <a:solidFill>
                  <a:srgbClr val="00FFFF"/>
                </a:solidFill>
                <a:effectLst/>
              </a:rPr>
              <a:t>35 </a:t>
            </a:r>
            <a:r>
              <a:rPr lang="en-US" sz="3200" b="1" u="none" strike="noStrike" dirty="0" smtClean="0">
                <a:effectLst/>
              </a:rPr>
              <a:t> </a:t>
            </a:r>
            <a:r>
              <a:rPr lang="en-US" sz="3200" b="1" dirty="0" smtClean="0">
                <a:effectLst/>
              </a:rPr>
              <a:t>it might be fulfilled …spoken by the prophet, saying: “I will open My mouth in parables;           </a:t>
            </a:r>
            <a:r>
              <a:rPr lang="en-US" sz="3200" b="1" dirty="0" smtClean="0">
                <a:solidFill>
                  <a:srgbClr val="FFFF00"/>
                </a:solidFill>
                <a:effectLst/>
              </a:rPr>
              <a:t>I will utter things </a:t>
            </a:r>
            <a:r>
              <a:rPr lang="en-US" sz="3200" b="1" u="sng" dirty="0" smtClean="0">
                <a:solidFill>
                  <a:srgbClr val="FFFF00"/>
                </a:solidFill>
                <a:effectLst/>
              </a:rPr>
              <a:t>kept secret from the foundation of the world</a:t>
            </a:r>
            <a:r>
              <a:rPr lang="en-US" sz="3200" b="1" dirty="0" smtClean="0">
                <a:effectLst/>
              </a:rPr>
              <a:t>.” </a:t>
            </a:r>
          </a:p>
          <a:p>
            <a:pPr marL="579438" marR="0" indent="-579438" algn="l">
              <a:lnSpc>
                <a:spcPct val="115000"/>
              </a:lnSpc>
              <a:spcBef>
                <a:spcPts val="0"/>
              </a:spcBef>
              <a:spcAft>
                <a:spcPts val="1000"/>
              </a:spcAft>
            </a:pPr>
            <a:endParaRPr lang="en-US" sz="3200" b="1" dirty="0">
              <a:effectLst/>
            </a:endParaRPr>
          </a:p>
        </p:txBody>
      </p:sp>
    </p:spTree>
    <p:extLst>
      <p:ext uri="{BB962C8B-B14F-4D97-AF65-F5344CB8AC3E}">
        <p14:creationId xmlns:p14="http://schemas.microsoft.com/office/powerpoint/2010/main" val="221011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10</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a:t>
            </a:r>
            <a:r>
              <a:rPr lang="en-US" sz="3200" b="1" i="1" dirty="0" smtClean="0">
                <a:solidFill>
                  <a:srgbClr val="FFFF00"/>
                </a:solidFill>
              </a:rPr>
              <a:t>Kingdom </a:t>
            </a:r>
            <a:r>
              <a:rPr lang="en-US" sz="3200" b="1" i="1" u="sng" dirty="0" smtClean="0">
                <a:solidFill>
                  <a:srgbClr val="FFFF00"/>
                </a:solidFill>
              </a:rPr>
              <a:t>in Context</a:t>
            </a:r>
            <a:r>
              <a:rPr lang="en-US" sz="3200" b="1" i="1" dirty="0" smtClean="0">
                <a:solidFill>
                  <a:srgbClr val="FFFF00"/>
                </a:solidFill>
              </a:rPr>
              <a:t>:</a:t>
            </a:r>
            <a:r>
              <a:rPr lang="en-US" sz="3200" b="1" dirty="0" smtClean="0">
                <a:solidFill>
                  <a:srgbClr val="FFFF00"/>
                </a:solidFill>
              </a:rPr>
              <a:t> </a:t>
            </a:r>
          </a:p>
        </p:txBody>
      </p:sp>
      <p:sp>
        <p:nvSpPr>
          <p:cNvPr id="7" name="TextBox 6"/>
          <p:cNvSpPr txBox="1"/>
          <p:nvPr/>
        </p:nvSpPr>
        <p:spPr>
          <a:xfrm>
            <a:off x="228600" y="1219200"/>
            <a:ext cx="8763000" cy="5127045"/>
          </a:xfrm>
          <a:prstGeom prst="rect">
            <a:avLst/>
          </a:prstGeom>
          <a:noFill/>
        </p:spPr>
        <p:txBody>
          <a:bodyPr vert="horz" wrap="square" rtlCol="0">
            <a:spAutoFit/>
          </a:bodyPr>
          <a:lstStyle/>
          <a:p>
            <a:pPr marL="457200" indent="-457200" algn="l">
              <a:lnSpc>
                <a:spcPct val="115000"/>
              </a:lnSpc>
              <a:spcBef>
                <a:spcPts val="0"/>
              </a:spcBef>
              <a:spcAft>
                <a:spcPts val="1000"/>
              </a:spcAft>
              <a:buClr>
                <a:srgbClr val="00FFFF"/>
              </a:buClr>
              <a:buFont typeface="Arial" pitchFamily="34" charset="0"/>
              <a:buChar char="•"/>
            </a:pPr>
            <a:r>
              <a:rPr lang="en-US" sz="3000" b="1" dirty="0" smtClean="0"/>
              <a:t>In Matthew 12, Israel’s religious leaders accused Jesus of casting out demons by Satan’s power (Matt. 12:24). At this point Jesus’ message changed. </a:t>
            </a:r>
          </a:p>
          <a:p>
            <a:pPr marL="457200" marR="0" indent="-457200" algn="l">
              <a:lnSpc>
                <a:spcPct val="115000"/>
              </a:lnSpc>
              <a:spcBef>
                <a:spcPts val="0"/>
              </a:spcBef>
              <a:spcAft>
                <a:spcPts val="1000"/>
              </a:spcAft>
              <a:buClr>
                <a:srgbClr val="00FFFF"/>
              </a:buClr>
              <a:buFont typeface="Arial" pitchFamily="34" charset="0"/>
              <a:buChar char="•"/>
            </a:pPr>
            <a:r>
              <a:rPr lang="en-US" sz="3000" b="1" dirty="0" smtClean="0"/>
              <a:t>In Matthew 13, Jesus lumped the general </a:t>
            </a:r>
            <a:r>
              <a:rPr lang="en-US" sz="3000" b="1" dirty="0"/>
              <a:t>public of </a:t>
            </a:r>
            <a:r>
              <a:rPr lang="en-US" sz="3000" b="1" dirty="0" smtClean="0"/>
              <a:t>Israel with the Pharisees—they are all blind. </a:t>
            </a:r>
          </a:p>
          <a:p>
            <a:pPr marL="457200" marR="0" indent="-457200" algn="l">
              <a:lnSpc>
                <a:spcPct val="115000"/>
              </a:lnSpc>
              <a:spcBef>
                <a:spcPts val="0"/>
              </a:spcBef>
              <a:spcAft>
                <a:spcPts val="1000"/>
              </a:spcAft>
              <a:buClr>
                <a:srgbClr val="00FFFF"/>
              </a:buClr>
              <a:buFont typeface="Arial" pitchFamily="34" charset="0"/>
              <a:buChar char="•"/>
            </a:pPr>
            <a:r>
              <a:rPr lang="en-US" sz="3000" b="1" dirty="0" smtClean="0"/>
              <a:t>From </a:t>
            </a:r>
            <a:r>
              <a:rPr lang="en-US" sz="3000" b="1" dirty="0"/>
              <a:t>Matthew </a:t>
            </a:r>
            <a:r>
              <a:rPr lang="en-US" sz="3000" b="1" dirty="0" smtClean="0"/>
              <a:t>14 </a:t>
            </a:r>
            <a:r>
              <a:rPr lang="en-US" sz="3000" b="1" dirty="0"/>
              <a:t>on Jesus no longer called upon Israel as a nation to repent. His new message was </a:t>
            </a:r>
            <a:r>
              <a:rPr lang="en-US" sz="3000" b="1" dirty="0" smtClean="0"/>
              <a:t>a </a:t>
            </a:r>
            <a:r>
              <a:rPr lang="en-US" sz="3000" b="1" dirty="0"/>
              <a:t>secret message </a:t>
            </a:r>
            <a:r>
              <a:rPr lang="en-US" sz="3000" b="1" dirty="0" smtClean="0"/>
              <a:t>not </a:t>
            </a:r>
            <a:r>
              <a:rPr lang="en-US" sz="3000" b="1" dirty="0"/>
              <a:t>revealed in the </a:t>
            </a:r>
            <a:r>
              <a:rPr lang="en-US" sz="3000" b="1" dirty="0" smtClean="0"/>
              <a:t>OT…</a:t>
            </a:r>
          </a:p>
        </p:txBody>
      </p:sp>
    </p:spTree>
    <p:extLst>
      <p:ext uri="{BB962C8B-B14F-4D97-AF65-F5344CB8AC3E}">
        <p14:creationId xmlns:p14="http://schemas.microsoft.com/office/powerpoint/2010/main" val="16520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11</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Mystery Form of God’s Kingdom:</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228600" y="1219200"/>
            <a:ext cx="8763000" cy="5657959"/>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r>
              <a:rPr lang="en-US" sz="3000" b="1" dirty="0" smtClean="0"/>
              <a:t>Jesus’ new message about the “kingdom of heaven (God)” is </a:t>
            </a:r>
            <a:r>
              <a:rPr lang="en-US" sz="3000" b="1" dirty="0"/>
              <a:t>now </a:t>
            </a:r>
            <a:r>
              <a:rPr lang="en-US" sz="3000" b="1" dirty="0" smtClean="0"/>
              <a:t>revealed in </a:t>
            </a:r>
            <a:r>
              <a:rPr lang="en-US" sz="3000" b="1" dirty="0"/>
              <a:t>light of Israel’s rejection of Jesus as their Messiah. </a:t>
            </a:r>
            <a:endParaRPr lang="en-US" sz="3000" b="1" dirty="0" smtClean="0"/>
          </a:p>
          <a:p>
            <a:pPr marL="457200" marR="0" indent="-457200" algn="l">
              <a:lnSpc>
                <a:spcPct val="115000"/>
              </a:lnSpc>
              <a:spcBef>
                <a:spcPts val="0"/>
              </a:spcBef>
              <a:spcAft>
                <a:spcPts val="1000"/>
              </a:spcAft>
              <a:buClr>
                <a:srgbClr val="00FFFF"/>
              </a:buClr>
              <a:buFont typeface="Arial" pitchFamily="34" charset="0"/>
              <a:buChar char="•"/>
            </a:pPr>
            <a:r>
              <a:rPr lang="en-US" sz="3000" b="1" dirty="0" smtClean="0"/>
              <a:t>The </a:t>
            </a:r>
            <a:r>
              <a:rPr lang="en-US" sz="3000" b="1" dirty="0"/>
              <a:t>“mystery” form of the kingdom that had been kept secret since the foundation of </a:t>
            </a:r>
            <a:r>
              <a:rPr lang="en-US" sz="3000" b="1" dirty="0" smtClean="0"/>
              <a:t>world is now to be revealed in the form of the Gentile Church! </a:t>
            </a:r>
          </a:p>
          <a:p>
            <a:pPr marL="457200" marR="0" indent="-457200" algn="l">
              <a:lnSpc>
                <a:spcPct val="115000"/>
              </a:lnSpc>
              <a:spcBef>
                <a:spcPts val="0"/>
              </a:spcBef>
              <a:spcAft>
                <a:spcPts val="1000"/>
              </a:spcAft>
              <a:buClr>
                <a:srgbClr val="00FFFF"/>
              </a:buClr>
              <a:buFont typeface="Arial" pitchFamily="34" charset="0"/>
              <a:buChar char="•"/>
            </a:pPr>
            <a:r>
              <a:rPr lang="en-US" sz="3000" b="1" dirty="0" smtClean="0"/>
              <a:t>In Matthew 16:18 Jesus proclaims, “I will build my Church” (future tense). This is the first mention of the Church in the New Testament…</a:t>
            </a:r>
            <a:endParaRPr lang="en-US" sz="3000" b="1" dirty="0">
              <a:effectLst/>
            </a:endParaRPr>
          </a:p>
        </p:txBody>
      </p:sp>
    </p:spTree>
    <p:extLst>
      <p:ext uri="{BB962C8B-B14F-4D97-AF65-F5344CB8AC3E}">
        <p14:creationId xmlns:p14="http://schemas.microsoft.com/office/powerpoint/2010/main" val="31412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11</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Duration of the Gentile Church</a:t>
            </a:r>
            <a:r>
              <a:rPr lang="en-US" sz="3200" b="1" i="1" dirty="0" smtClean="0">
                <a:solidFill>
                  <a:srgbClr val="FFFF00"/>
                </a:solidFill>
              </a:rPr>
              <a:t>:</a:t>
            </a:r>
            <a:endParaRPr lang="en-US" sz="3200" b="1" dirty="0" smtClean="0">
              <a:solidFill>
                <a:srgbClr val="FFFF00"/>
              </a:solidFill>
            </a:endParaRPr>
          </a:p>
        </p:txBody>
      </p:sp>
      <p:sp>
        <p:nvSpPr>
          <p:cNvPr id="7" name="TextBox 6"/>
          <p:cNvSpPr txBox="1"/>
          <p:nvPr/>
        </p:nvSpPr>
        <p:spPr>
          <a:xfrm>
            <a:off x="228600" y="1219200"/>
            <a:ext cx="8763000" cy="3180358"/>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r>
              <a:rPr lang="en-US" sz="3200" b="1" dirty="0" smtClean="0">
                <a:effectLst/>
              </a:rPr>
              <a:t>The Church was born in Acts 2. </a:t>
            </a:r>
          </a:p>
          <a:p>
            <a:pPr marL="457200" marR="0" indent="-457200" algn="l">
              <a:lnSpc>
                <a:spcPct val="115000"/>
              </a:lnSpc>
              <a:spcBef>
                <a:spcPts val="0"/>
              </a:spcBef>
              <a:spcAft>
                <a:spcPts val="1000"/>
              </a:spcAft>
              <a:buClr>
                <a:srgbClr val="00FFFF"/>
              </a:buClr>
              <a:buFont typeface="Arial" pitchFamily="34" charset="0"/>
              <a:buChar char="•"/>
            </a:pPr>
            <a:r>
              <a:rPr lang="en-US" sz="3200" b="1" dirty="0" smtClean="0"/>
              <a:t>It was initially perceived as strictly Jewish by Peter and others (Acts 10)</a:t>
            </a:r>
          </a:p>
          <a:p>
            <a:pPr marL="457200" marR="0" indent="-457200" algn="l">
              <a:lnSpc>
                <a:spcPct val="115000"/>
              </a:lnSpc>
              <a:spcBef>
                <a:spcPts val="0"/>
              </a:spcBef>
              <a:spcAft>
                <a:spcPts val="1000"/>
              </a:spcAft>
              <a:buClr>
                <a:srgbClr val="00FFFF"/>
              </a:buClr>
              <a:buFont typeface="Arial" pitchFamily="34" charset="0"/>
              <a:buChar char="•"/>
            </a:pPr>
            <a:r>
              <a:rPr lang="en-US" sz="3200" b="1" dirty="0" smtClean="0">
                <a:effectLst/>
              </a:rPr>
              <a:t>God </a:t>
            </a:r>
            <a:r>
              <a:rPr lang="en-US" sz="3200" b="1" dirty="0" smtClean="0"/>
              <a:t>makes it clear to Peter in </a:t>
            </a:r>
            <a:r>
              <a:rPr lang="en-US" sz="3200" b="1" dirty="0" smtClean="0">
                <a:effectLst/>
              </a:rPr>
              <a:t>Acts 10, that the Gospel message is for the Gentiles as well.</a:t>
            </a:r>
            <a:endParaRPr lang="en-US" sz="3200" b="1" dirty="0">
              <a:effectLst/>
            </a:endParaRPr>
          </a:p>
        </p:txBody>
      </p:sp>
    </p:spTree>
    <p:extLst>
      <p:ext uri="{BB962C8B-B14F-4D97-AF65-F5344CB8AC3E}">
        <p14:creationId xmlns:p14="http://schemas.microsoft.com/office/powerpoint/2010/main" val="30722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11</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Duration of the Gentile Church</a:t>
            </a:r>
            <a:r>
              <a:rPr lang="en-US" sz="3200" b="1" i="1" dirty="0" smtClean="0">
                <a:solidFill>
                  <a:srgbClr val="FFFF00"/>
                </a:solidFill>
              </a:rPr>
              <a:t>:</a:t>
            </a:r>
            <a:endParaRPr lang="en-US" sz="3200" b="1" dirty="0" smtClean="0">
              <a:solidFill>
                <a:srgbClr val="FFFF00"/>
              </a:solidFill>
            </a:endParaRPr>
          </a:p>
        </p:txBody>
      </p:sp>
      <p:sp>
        <p:nvSpPr>
          <p:cNvPr id="7" name="TextBox 6"/>
          <p:cNvSpPr txBox="1"/>
          <p:nvPr/>
        </p:nvSpPr>
        <p:spPr>
          <a:xfrm>
            <a:off x="228600" y="1219200"/>
            <a:ext cx="8763000" cy="5290936"/>
          </a:xfrm>
          <a:prstGeom prst="rect">
            <a:avLst/>
          </a:prstGeom>
          <a:noFill/>
        </p:spPr>
        <p:txBody>
          <a:bodyPr vert="horz" wrap="square" rtlCol="0">
            <a:spAutoFit/>
          </a:bodyPr>
          <a:lstStyle/>
          <a:p>
            <a:pPr marL="579438" marR="0" indent="-579438" algn="l">
              <a:lnSpc>
                <a:spcPct val="115000"/>
              </a:lnSpc>
              <a:spcBef>
                <a:spcPts val="0"/>
              </a:spcBef>
              <a:spcAft>
                <a:spcPts val="1000"/>
              </a:spcAft>
              <a:buClr>
                <a:srgbClr val="00FFFF"/>
              </a:buClr>
            </a:pPr>
            <a:r>
              <a:rPr lang="en-US" sz="3200" b="1" i="1" u="sng" dirty="0">
                <a:solidFill>
                  <a:srgbClr val="00FFFF"/>
                </a:solidFill>
              </a:rPr>
              <a:t>Acts 10:45 NKJV</a:t>
            </a:r>
            <a:r>
              <a:rPr lang="en-US" sz="3200" b="1" i="1" dirty="0">
                <a:solidFill>
                  <a:srgbClr val="00FFFF"/>
                </a:solidFill>
              </a:rPr>
              <a:t>  </a:t>
            </a:r>
            <a:r>
              <a:rPr lang="en-US" sz="3200" b="1" i="1" dirty="0" smtClean="0">
                <a:solidFill>
                  <a:srgbClr val="00FFFF"/>
                </a:solidFill>
              </a:rPr>
              <a:t> </a:t>
            </a:r>
            <a:r>
              <a:rPr lang="en-US" sz="3200" b="1" dirty="0" smtClean="0"/>
              <a:t>And </a:t>
            </a:r>
            <a:r>
              <a:rPr lang="en-US" sz="3200" b="1" dirty="0"/>
              <a:t>those of the </a:t>
            </a:r>
            <a:r>
              <a:rPr lang="en-US" sz="3200" b="1" dirty="0">
                <a:solidFill>
                  <a:srgbClr val="FFFF00"/>
                </a:solidFill>
              </a:rPr>
              <a:t>circumcision</a:t>
            </a:r>
            <a:r>
              <a:rPr lang="en-US" sz="3200" b="1" dirty="0"/>
              <a:t> </a:t>
            </a:r>
            <a:r>
              <a:rPr lang="en-US" sz="3200" b="1" i="1" dirty="0" smtClean="0">
                <a:solidFill>
                  <a:srgbClr val="00FFFF"/>
                </a:solidFill>
              </a:rPr>
              <a:t>[the Jews]</a:t>
            </a:r>
            <a:r>
              <a:rPr lang="en-US" sz="3200" b="1" dirty="0" smtClean="0"/>
              <a:t> </a:t>
            </a:r>
            <a:r>
              <a:rPr lang="en-US" sz="3200" b="1" dirty="0"/>
              <a:t>who believed were astonished, as many as came with Peter, because the gift of the Holy Spirit had been poured out on the </a:t>
            </a:r>
            <a:r>
              <a:rPr lang="en-US" sz="3200" b="1" u="sng" dirty="0">
                <a:solidFill>
                  <a:srgbClr val="FFFF00"/>
                </a:solidFill>
              </a:rPr>
              <a:t>Gentiles also</a:t>
            </a:r>
            <a:r>
              <a:rPr lang="en-US" sz="3200" b="1" dirty="0"/>
              <a:t>. </a:t>
            </a:r>
            <a:endParaRPr lang="en-US" sz="3200" b="1" dirty="0" smtClean="0"/>
          </a:p>
          <a:p>
            <a:pPr marL="579438" marR="0" indent="-579438" algn="l">
              <a:lnSpc>
                <a:spcPct val="115000"/>
              </a:lnSpc>
              <a:spcBef>
                <a:spcPts val="0"/>
              </a:spcBef>
              <a:spcAft>
                <a:spcPts val="1000"/>
              </a:spcAft>
            </a:pPr>
            <a:r>
              <a:rPr lang="en-US" sz="3200" b="1" i="1" u="sng" dirty="0" smtClean="0">
                <a:solidFill>
                  <a:srgbClr val="00FFFF"/>
                </a:solidFill>
              </a:rPr>
              <a:t>Acts </a:t>
            </a:r>
            <a:r>
              <a:rPr lang="en-US" sz="3200" b="1" i="1" u="sng" dirty="0">
                <a:solidFill>
                  <a:srgbClr val="00FFFF"/>
                </a:solidFill>
              </a:rPr>
              <a:t>11:18 NKJV</a:t>
            </a:r>
            <a:r>
              <a:rPr lang="en-US" sz="3200" b="1" i="1" dirty="0">
                <a:solidFill>
                  <a:srgbClr val="00FFFF"/>
                </a:solidFill>
              </a:rPr>
              <a:t>  </a:t>
            </a:r>
            <a:r>
              <a:rPr lang="en-US" sz="3200" b="1" dirty="0"/>
              <a:t>When they the Jews heard these things they became silent; and they glorified God, saying, "Then God has </a:t>
            </a:r>
            <a:r>
              <a:rPr lang="en-US" sz="3200" b="1" u="sng" dirty="0">
                <a:solidFill>
                  <a:srgbClr val="FFFF00"/>
                </a:solidFill>
              </a:rPr>
              <a:t>also granted to the Gentiles repentance to life</a:t>
            </a:r>
            <a:r>
              <a:rPr lang="en-US" sz="3200" b="1" dirty="0"/>
              <a:t>." </a:t>
            </a:r>
            <a:endParaRPr lang="en-US" sz="3000" b="1" dirty="0">
              <a:effectLst/>
            </a:endParaRPr>
          </a:p>
        </p:txBody>
      </p:sp>
    </p:spTree>
    <p:extLst>
      <p:ext uri="{BB962C8B-B14F-4D97-AF65-F5344CB8AC3E}">
        <p14:creationId xmlns:p14="http://schemas.microsoft.com/office/powerpoint/2010/main" val="28483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11</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Duration of the Gentile </a:t>
            </a:r>
            <a:r>
              <a:rPr lang="en-US" sz="3200" b="1" i="1" dirty="0" smtClean="0">
                <a:solidFill>
                  <a:srgbClr val="FFFF00"/>
                </a:solidFill>
              </a:rPr>
              <a:t>Church:</a:t>
            </a:r>
            <a:endParaRPr lang="en-US" sz="3200" b="1" dirty="0" smtClean="0">
              <a:solidFill>
                <a:srgbClr val="FFFF00"/>
              </a:solidFill>
            </a:endParaRPr>
          </a:p>
        </p:txBody>
      </p:sp>
      <p:sp>
        <p:nvSpPr>
          <p:cNvPr id="7" name="TextBox 6"/>
          <p:cNvSpPr txBox="1"/>
          <p:nvPr/>
        </p:nvSpPr>
        <p:spPr>
          <a:xfrm>
            <a:off x="228600" y="1143000"/>
            <a:ext cx="8763000" cy="5529719"/>
          </a:xfrm>
          <a:prstGeom prst="rect">
            <a:avLst/>
          </a:prstGeom>
          <a:noFill/>
        </p:spPr>
        <p:txBody>
          <a:bodyPr vert="horz" wrap="square" rtlCol="0">
            <a:spAutoFit/>
          </a:bodyPr>
          <a:lstStyle/>
          <a:p>
            <a:pPr marL="625475" marR="0" indent="-625475" algn="l">
              <a:lnSpc>
                <a:spcPct val="115000"/>
              </a:lnSpc>
              <a:spcBef>
                <a:spcPts val="0"/>
              </a:spcBef>
              <a:spcAft>
                <a:spcPts val="1000"/>
              </a:spcAft>
              <a:buClr>
                <a:srgbClr val="00FFFF"/>
              </a:buClr>
            </a:pPr>
            <a:r>
              <a:rPr lang="en-US" sz="3000" b="1" i="1" u="sng" dirty="0">
                <a:solidFill>
                  <a:srgbClr val="00FFFF"/>
                </a:solidFill>
              </a:rPr>
              <a:t>Acts 13:46 NKJV</a:t>
            </a:r>
            <a:r>
              <a:rPr lang="en-US" sz="3000" b="1" i="1" dirty="0">
                <a:solidFill>
                  <a:srgbClr val="00FFFF"/>
                </a:solidFill>
              </a:rPr>
              <a:t>  </a:t>
            </a:r>
            <a:r>
              <a:rPr lang="en-US" sz="3000" b="1" dirty="0"/>
              <a:t>Then Paul and Barnabas grew bold and said, "It was necessary that the word of God should be spoken to </a:t>
            </a:r>
            <a:r>
              <a:rPr lang="en-US" sz="3000" b="1" dirty="0">
                <a:solidFill>
                  <a:srgbClr val="FFFF00"/>
                </a:solidFill>
              </a:rPr>
              <a:t>you</a:t>
            </a:r>
            <a:r>
              <a:rPr lang="en-US" sz="3000" b="1" dirty="0"/>
              <a:t> </a:t>
            </a:r>
            <a:r>
              <a:rPr lang="en-US" sz="3000" b="1" dirty="0" smtClean="0">
                <a:solidFill>
                  <a:srgbClr val="00FFFF"/>
                </a:solidFill>
              </a:rPr>
              <a:t>Israel’s Jews </a:t>
            </a:r>
            <a:r>
              <a:rPr lang="en-US" sz="3000" b="1" dirty="0"/>
              <a:t>first; but since you reject it, </a:t>
            </a:r>
            <a:r>
              <a:rPr lang="en-US" sz="3000" b="1" dirty="0" smtClean="0"/>
              <a:t>…behold</a:t>
            </a:r>
            <a:r>
              <a:rPr lang="en-US" sz="3000" b="1" dirty="0"/>
              <a:t>, </a:t>
            </a:r>
            <a:r>
              <a:rPr lang="en-US" sz="3000" b="1" dirty="0">
                <a:solidFill>
                  <a:srgbClr val="FFFF00"/>
                </a:solidFill>
              </a:rPr>
              <a:t>we turn to the </a:t>
            </a:r>
            <a:r>
              <a:rPr lang="en-US" sz="3000" b="1" u="sng" dirty="0">
                <a:solidFill>
                  <a:srgbClr val="FFFF00"/>
                </a:solidFill>
              </a:rPr>
              <a:t>Gentiles</a:t>
            </a:r>
            <a:r>
              <a:rPr lang="en-US" sz="3000" b="1" dirty="0"/>
              <a:t>. </a:t>
            </a:r>
            <a:endParaRPr lang="en-US" sz="3000" b="1" dirty="0" smtClean="0"/>
          </a:p>
          <a:p>
            <a:pPr marL="625475" marR="0" indent="-625475" algn="l">
              <a:lnSpc>
                <a:spcPct val="115000"/>
              </a:lnSpc>
              <a:spcBef>
                <a:spcPts val="0"/>
              </a:spcBef>
              <a:spcAft>
                <a:spcPts val="1000"/>
              </a:spcAft>
              <a:buClr>
                <a:srgbClr val="00FFFF"/>
              </a:buClr>
            </a:pPr>
            <a:r>
              <a:rPr lang="en-US" sz="3000" b="1" i="1" dirty="0" smtClean="0">
                <a:solidFill>
                  <a:srgbClr val="00FFFF"/>
                </a:solidFill>
              </a:rPr>
              <a:t>47 </a:t>
            </a:r>
            <a:r>
              <a:rPr lang="en-US" sz="3000" b="1" dirty="0"/>
              <a:t>"For so the Lord has </a:t>
            </a:r>
            <a:r>
              <a:rPr lang="en-US" sz="3000" b="1" dirty="0">
                <a:solidFill>
                  <a:srgbClr val="FFFF00"/>
                </a:solidFill>
              </a:rPr>
              <a:t>commanded </a:t>
            </a:r>
            <a:r>
              <a:rPr lang="en-US" sz="3000" b="1" u="sng" dirty="0">
                <a:solidFill>
                  <a:srgbClr val="FFFF00"/>
                </a:solidFill>
              </a:rPr>
              <a:t>us</a:t>
            </a:r>
            <a:r>
              <a:rPr lang="en-US" sz="3000" b="1" dirty="0"/>
              <a:t>: 'I have set </a:t>
            </a:r>
            <a:r>
              <a:rPr lang="en-US" sz="3000" b="1" dirty="0">
                <a:solidFill>
                  <a:srgbClr val="FFFF00"/>
                </a:solidFill>
              </a:rPr>
              <a:t>you</a:t>
            </a:r>
            <a:r>
              <a:rPr lang="en-US" sz="3000" b="1" dirty="0"/>
              <a:t> </a:t>
            </a:r>
            <a:r>
              <a:rPr lang="en-US" sz="3000" b="1" i="1" dirty="0" smtClean="0">
                <a:solidFill>
                  <a:srgbClr val="00FFFF"/>
                </a:solidFill>
              </a:rPr>
              <a:t>[Messianic Jews]</a:t>
            </a:r>
            <a:r>
              <a:rPr lang="en-US" sz="3000" b="1" dirty="0" smtClean="0">
                <a:solidFill>
                  <a:srgbClr val="00FFFF"/>
                </a:solidFill>
              </a:rPr>
              <a:t> </a:t>
            </a:r>
            <a:r>
              <a:rPr lang="en-US" sz="3000" b="1" dirty="0" smtClean="0"/>
              <a:t>as </a:t>
            </a:r>
            <a:r>
              <a:rPr lang="en-US" sz="3000" b="1" dirty="0"/>
              <a:t>a </a:t>
            </a:r>
            <a:r>
              <a:rPr lang="en-US" sz="3000" b="1" dirty="0">
                <a:solidFill>
                  <a:srgbClr val="FFFF00"/>
                </a:solidFill>
              </a:rPr>
              <a:t>light</a:t>
            </a:r>
            <a:r>
              <a:rPr lang="en-US" sz="3000" b="1" dirty="0"/>
              <a:t> </a:t>
            </a:r>
            <a:r>
              <a:rPr lang="en-US" sz="3000" b="1" dirty="0">
                <a:solidFill>
                  <a:srgbClr val="FFFF00"/>
                </a:solidFill>
              </a:rPr>
              <a:t>to the Gentiles</a:t>
            </a:r>
            <a:r>
              <a:rPr lang="en-US" sz="3000" b="1" dirty="0"/>
              <a:t>, That </a:t>
            </a:r>
            <a:r>
              <a:rPr lang="en-US" sz="3000" b="1" dirty="0" smtClean="0">
                <a:solidFill>
                  <a:srgbClr val="FFFF00"/>
                </a:solidFill>
              </a:rPr>
              <a:t>you</a:t>
            </a:r>
            <a:r>
              <a:rPr lang="en-US" sz="3000" b="1" dirty="0" smtClean="0"/>
              <a:t> </a:t>
            </a:r>
            <a:r>
              <a:rPr lang="en-US" sz="3000" b="1" i="1" dirty="0" smtClean="0">
                <a:solidFill>
                  <a:srgbClr val="00FFFF"/>
                </a:solidFill>
              </a:rPr>
              <a:t>[through message of Gospel]</a:t>
            </a:r>
            <a:r>
              <a:rPr lang="en-US" sz="3000" b="1" dirty="0" smtClean="0">
                <a:solidFill>
                  <a:srgbClr val="00FFFF"/>
                </a:solidFill>
              </a:rPr>
              <a:t> </a:t>
            </a:r>
            <a:r>
              <a:rPr lang="en-US" sz="3000" b="1" dirty="0" smtClean="0"/>
              <a:t>should </a:t>
            </a:r>
            <a:r>
              <a:rPr lang="en-US" sz="3000" b="1" dirty="0"/>
              <a:t>be for salvation to the ends of the earth</a:t>
            </a:r>
            <a:r>
              <a:rPr lang="en-US" sz="3000" b="1" dirty="0" smtClean="0"/>
              <a:t>.'“ </a:t>
            </a:r>
            <a:r>
              <a:rPr lang="en-US" sz="3000" b="1" i="1" dirty="0" smtClean="0">
                <a:solidFill>
                  <a:srgbClr val="00FFFF"/>
                </a:solidFill>
              </a:rPr>
              <a:t>[it becomes clear: the Church is to become Gentile…]</a:t>
            </a:r>
            <a:endParaRPr lang="en-US" sz="3000" b="1" i="1" dirty="0">
              <a:solidFill>
                <a:srgbClr val="00FFFF"/>
              </a:solidFill>
              <a:effectLst/>
            </a:endParaRPr>
          </a:p>
        </p:txBody>
      </p:sp>
    </p:spTree>
    <p:extLst>
      <p:ext uri="{BB962C8B-B14F-4D97-AF65-F5344CB8AC3E}">
        <p14:creationId xmlns:p14="http://schemas.microsoft.com/office/powerpoint/2010/main" val="286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12</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Duration of the Gentile Church</a:t>
            </a:r>
            <a:r>
              <a:rPr lang="en-US" sz="3200" b="1" i="1" dirty="0" smtClean="0">
                <a:solidFill>
                  <a:srgbClr val="FFFF00"/>
                </a:solidFill>
              </a:rPr>
              <a:t>:</a:t>
            </a:r>
            <a:endParaRPr lang="en-US" sz="3200" b="1" dirty="0" smtClean="0">
              <a:solidFill>
                <a:srgbClr val="FFFF00"/>
              </a:solidFill>
            </a:endParaRPr>
          </a:p>
        </p:txBody>
      </p:sp>
      <p:sp>
        <p:nvSpPr>
          <p:cNvPr id="7" name="TextBox 6"/>
          <p:cNvSpPr txBox="1"/>
          <p:nvPr/>
        </p:nvSpPr>
        <p:spPr>
          <a:xfrm>
            <a:off x="304800" y="1143000"/>
            <a:ext cx="8686800" cy="5657959"/>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000" b="1" dirty="0" smtClean="0"/>
              <a:t>In time, it becomes clear: God makes the Gentile Church the object of His focus; Israel blinded. </a:t>
            </a:r>
          </a:p>
          <a:p>
            <a:pPr marR="0" algn="l">
              <a:lnSpc>
                <a:spcPct val="115000"/>
              </a:lnSpc>
              <a:spcBef>
                <a:spcPts val="0"/>
              </a:spcBef>
              <a:spcAft>
                <a:spcPts val="1000"/>
              </a:spcAft>
              <a:buClr>
                <a:srgbClr val="00FFFF"/>
              </a:buClr>
            </a:pPr>
            <a:r>
              <a:rPr lang="en-US" sz="3000" b="1" i="1" u="sng" dirty="0" smtClean="0">
                <a:solidFill>
                  <a:srgbClr val="00FFFF"/>
                </a:solidFill>
              </a:rPr>
              <a:t>Rom </a:t>
            </a:r>
            <a:r>
              <a:rPr lang="en-US" sz="3000" b="1" i="1" u="sng" dirty="0">
                <a:solidFill>
                  <a:srgbClr val="00FFFF"/>
                </a:solidFill>
              </a:rPr>
              <a:t>11:25 NKJV</a:t>
            </a:r>
            <a:r>
              <a:rPr lang="en-US" sz="3000" i="1" dirty="0"/>
              <a:t>  </a:t>
            </a:r>
            <a:r>
              <a:rPr lang="en-US" sz="3000" b="1" dirty="0"/>
              <a:t>For I do not desire, brethren, that you should be ignorant of this mystery, lest you should be wise in your own opinion, that </a:t>
            </a:r>
            <a:r>
              <a:rPr lang="en-US" sz="3000" b="1" u="sng" dirty="0">
                <a:solidFill>
                  <a:srgbClr val="FFFF00"/>
                </a:solidFill>
              </a:rPr>
              <a:t>blindness</a:t>
            </a:r>
            <a:r>
              <a:rPr lang="en-US" sz="3000" b="1" dirty="0">
                <a:solidFill>
                  <a:srgbClr val="FFFF00"/>
                </a:solidFill>
              </a:rPr>
              <a:t> in part has happened to Israel </a:t>
            </a:r>
            <a:r>
              <a:rPr lang="en-US" sz="3000" b="1" dirty="0"/>
              <a:t>until the </a:t>
            </a:r>
            <a:r>
              <a:rPr lang="en-US" sz="3000" b="1" dirty="0">
                <a:solidFill>
                  <a:srgbClr val="FFFF00"/>
                </a:solidFill>
              </a:rPr>
              <a:t>fullness of the </a:t>
            </a:r>
            <a:r>
              <a:rPr lang="en-US" sz="3000" b="1" u="sng" dirty="0">
                <a:solidFill>
                  <a:srgbClr val="FFFF00"/>
                </a:solidFill>
              </a:rPr>
              <a:t>Gentiles</a:t>
            </a:r>
            <a:r>
              <a:rPr lang="en-US" sz="3000" b="1" dirty="0">
                <a:solidFill>
                  <a:srgbClr val="FFFF00"/>
                </a:solidFill>
              </a:rPr>
              <a:t> </a:t>
            </a:r>
            <a:r>
              <a:rPr lang="en-US" sz="3000" b="1" i="1" dirty="0" smtClean="0">
                <a:solidFill>
                  <a:srgbClr val="00FFFF"/>
                </a:solidFill>
              </a:rPr>
              <a:t>[Church]</a:t>
            </a:r>
            <a:r>
              <a:rPr lang="en-US" sz="3000" b="1" dirty="0" smtClean="0">
                <a:solidFill>
                  <a:srgbClr val="00FFFF"/>
                </a:solidFill>
              </a:rPr>
              <a:t> </a:t>
            </a:r>
            <a:r>
              <a:rPr lang="en-US" sz="3000" b="1" dirty="0"/>
              <a:t>has come in. </a:t>
            </a:r>
            <a:endParaRPr lang="en-US" sz="3000" b="1" dirty="0" smtClean="0"/>
          </a:p>
          <a:p>
            <a:pPr marR="0" algn="l">
              <a:lnSpc>
                <a:spcPct val="115000"/>
              </a:lnSpc>
              <a:spcBef>
                <a:spcPts val="0"/>
              </a:spcBef>
              <a:spcAft>
                <a:spcPts val="1000"/>
              </a:spcAft>
              <a:buClr>
                <a:srgbClr val="00FFFF"/>
              </a:buClr>
            </a:pPr>
            <a:r>
              <a:rPr lang="en-US" sz="3000" b="1" i="1" dirty="0" smtClean="0">
                <a:solidFill>
                  <a:srgbClr val="00FFFF"/>
                </a:solidFill>
              </a:rPr>
              <a:t>26</a:t>
            </a:r>
            <a:r>
              <a:rPr lang="en-US" sz="3000" b="1" dirty="0" smtClean="0"/>
              <a:t> </a:t>
            </a:r>
            <a:r>
              <a:rPr lang="en-US" sz="3000" b="1" dirty="0"/>
              <a:t>And so </a:t>
            </a:r>
            <a:r>
              <a:rPr lang="en-US" sz="3000" b="1" u="sng" dirty="0">
                <a:solidFill>
                  <a:srgbClr val="FFFF00"/>
                </a:solidFill>
              </a:rPr>
              <a:t>all</a:t>
            </a:r>
            <a:r>
              <a:rPr lang="en-US" sz="3000" b="1" dirty="0">
                <a:solidFill>
                  <a:srgbClr val="FFFF00"/>
                </a:solidFill>
              </a:rPr>
              <a:t> Israel </a:t>
            </a:r>
            <a:r>
              <a:rPr lang="en-US" sz="3000" b="1" dirty="0"/>
              <a:t>will be saved, as it is written: "The Deliverer will come out of Zion, And He will turn away ungodliness from Jacob; </a:t>
            </a:r>
            <a:endParaRPr lang="en-US" sz="3000" b="1" dirty="0">
              <a:solidFill>
                <a:srgbClr val="00FFFF"/>
              </a:solidFill>
              <a:effectLst/>
            </a:endParaRPr>
          </a:p>
        </p:txBody>
      </p:sp>
    </p:spTree>
    <p:extLst>
      <p:ext uri="{BB962C8B-B14F-4D97-AF65-F5344CB8AC3E}">
        <p14:creationId xmlns:p14="http://schemas.microsoft.com/office/powerpoint/2010/main" val="10143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914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12</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God’s </a:t>
            </a:r>
            <a:r>
              <a:rPr lang="en-US" sz="3200" b="1" i="1" u="sng" dirty="0">
                <a:solidFill>
                  <a:srgbClr val="FFFF00"/>
                </a:solidFill>
              </a:rPr>
              <a:t>Expectations</a:t>
            </a:r>
            <a:r>
              <a:rPr lang="en-US" sz="3200" b="1" i="1" dirty="0">
                <a:solidFill>
                  <a:srgbClr val="FFFF00"/>
                </a:solidFill>
              </a:rPr>
              <a:t> in the KINGDOM Present:</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304800" y="990600"/>
            <a:ext cx="8686800" cy="4852610"/>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endParaRPr lang="en-US" sz="1200" b="1" i="1" u="sng" dirty="0" smtClean="0">
              <a:solidFill>
                <a:srgbClr val="FFFF00"/>
              </a:solidFill>
            </a:endParaRPr>
          </a:p>
          <a:p>
            <a:pPr marL="457200" marR="0" indent="-457200" algn="l">
              <a:lnSpc>
                <a:spcPct val="115000"/>
              </a:lnSpc>
              <a:spcBef>
                <a:spcPts val="0"/>
              </a:spcBef>
              <a:spcAft>
                <a:spcPts val="1000"/>
              </a:spcAft>
              <a:buClr>
                <a:srgbClr val="00FFFF"/>
              </a:buClr>
              <a:buFont typeface="Arial" pitchFamily="34" charset="0"/>
              <a:buChar char="•"/>
            </a:pPr>
            <a:r>
              <a:rPr lang="en-US" sz="3200" b="1" i="1" u="sng" dirty="0" smtClean="0">
                <a:solidFill>
                  <a:srgbClr val="FFFF00"/>
                </a:solidFill>
              </a:rPr>
              <a:t>Being Born-Again </a:t>
            </a:r>
            <a:r>
              <a:rPr lang="en-US" sz="3200" b="1" i="1" dirty="0" smtClean="0">
                <a:solidFill>
                  <a:srgbClr val="FFFF00"/>
                </a:solidFill>
              </a:rPr>
              <a:t> </a:t>
            </a:r>
          </a:p>
          <a:p>
            <a:pPr marL="1082675" marR="0" indent="-457200" algn="l">
              <a:lnSpc>
                <a:spcPct val="115000"/>
              </a:lnSpc>
              <a:spcBef>
                <a:spcPts val="0"/>
              </a:spcBef>
              <a:spcAft>
                <a:spcPts val="1000"/>
              </a:spcAft>
              <a:buClr>
                <a:srgbClr val="00FFFF"/>
              </a:buClr>
              <a:buFont typeface="Arial" pitchFamily="34" charset="0"/>
              <a:buChar char="•"/>
            </a:pPr>
            <a:r>
              <a:rPr lang="en-US" sz="2800" b="1" dirty="0" smtClean="0"/>
              <a:t>After physical birth, a believer </a:t>
            </a:r>
            <a:r>
              <a:rPr lang="en-US" sz="2800" b="1" u="sng" dirty="0" smtClean="0"/>
              <a:t>must</a:t>
            </a:r>
            <a:r>
              <a:rPr lang="en-US" sz="2800" b="1" dirty="0" smtClean="0"/>
              <a:t> be born again spiritually; this requires </a:t>
            </a:r>
            <a:r>
              <a:rPr lang="en-US" sz="2800" b="1" i="1" dirty="0" smtClean="0"/>
              <a:t>believing</a:t>
            </a:r>
            <a:r>
              <a:rPr lang="en-US" sz="2800" b="1" dirty="0" smtClean="0"/>
              <a:t> God in your heart and confessing with your mouth (John </a:t>
            </a:r>
            <a:r>
              <a:rPr lang="en-US" sz="2800" b="1" dirty="0"/>
              <a:t>3:16 </a:t>
            </a:r>
            <a:r>
              <a:rPr lang="en-US" sz="2800" b="1" dirty="0" smtClean="0"/>
              <a:t>/Rom 10:9–10). </a:t>
            </a:r>
          </a:p>
          <a:p>
            <a:pPr marL="1082675" marR="0" indent="-457200" algn="l">
              <a:lnSpc>
                <a:spcPct val="115000"/>
              </a:lnSpc>
              <a:spcBef>
                <a:spcPts val="0"/>
              </a:spcBef>
              <a:spcAft>
                <a:spcPts val="1000"/>
              </a:spcAft>
              <a:buClr>
                <a:srgbClr val="00FFFF"/>
              </a:buClr>
              <a:buFont typeface="Arial" pitchFamily="34" charset="0"/>
              <a:buChar char="•"/>
            </a:pPr>
            <a:r>
              <a:rPr lang="en-US" sz="2800" b="1" dirty="0" smtClean="0"/>
              <a:t>Salvation is by grace through faith alone, it is a free gift (Eph. 2:8-9, Rom. 5:18)</a:t>
            </a:r>
          </a:p>
          <a:p>
            <a:pPr marL="457200" marR="0" indent="-457200" algn="l">
              <a:lnSpc>
                <a:spcPct val="115000"/>
              </a:lnSpc>
              <a:spcBef>
                <a:spcPts val="0"/>
              </a:spcBef>
              <a:spcAft>
                <a:spcPts val="1000"/>
              </a:spcAft>
              <a:buClr>
                <a:srgbClr val="00FFFF"/>
              </a:buClr>
              <a:buFont typeface="Arial" pitchFamily="34" charset="0"/>
              <a:buChar char="•"/>
            </a:pPr>
            <a:endParaRPr lang="en-US" sz="2800" b="1" dirty="0" smtClean="0"/>
          </a:p>
        </p:txBody>
      </p:sp>
    </p:spTree>
    <p:extLst>
      <p:ext uri="{BB962C8B-B14F-4D97-AF65-F5344CB8AC3E}">
        <p14:creationId xmlns:p14="http://schemas.microsoft.com/office/powerpoint/2010/main" val="9996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12</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God’s Expectations in the KINGDOM Present:</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304800" y="990600"/>
            <a:ext cx="8686800" cy="5715411"/>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endParaRPr lang="en-US" sz="1200" b="1" i="1" u="sng" dirty="0" smtClean="0">
              <a:solidFill>
                <a:srgbClr val="FFFF00"/>
              </a:solidFill>
            </a:endParaRPr>
          </a:p>
          <a:p>
            <a:pPr marL="457200" marR="0" indent="-457200" algn="l">
              <a:lnSpc>
                <a:spcPct val="115000"/>
              </a:lnSpc>
              <a:spcBef>
                <a:spcPts val="0"/>
              </a:spcBef>
              <a:spcAft>
                <a:spcPts val="1000"/>
              </a:spcAft>
              <a:buClr>
                <a:srgbClr val="00FFFF"/>
              </a:buClr>
              <a:buFont typeface="Arial" pitchFamily="34" charset="0"/>
              <a:buChar char="•"/>
            </a:pPr>
            <a:r>
              <a:rPr lang="en-US" sz="3200" b="1" i="1" u="sng" dirty="0" smtClean="0">
                <a:solidFill>
                  <a:srgbClr val="FFFF00"/>
                </a:solidFill>
              </a:rPr>
              <a:t>Making </a:t>
            </a:r>
            <a:r>
              <a:rPr lang="en-US" sz="3200" b="1" i="1" u="sng" dirty="0">
                <a:solidFill>
                  <a:srgbClr val="FFFF00"/>
                </a:solidFill>
              </a:rPr>
              <a:t>Disciples </a:t>
            </a:r>
            <a:r>
              <a:rPr lang="en-US" sz="3200" b="1" i="1" dirty="0" smtClean="0">
                <a:solidFill>
                  <a:srgbClr val="FFFF00"/>
                </a:solidFill>
              </a:rPr>
              <a:t> </a:t>
            </a:r>
          </a:p>
          <a:p>
            <a:pPr marL="914400" marR="0" indent="-457200" algn="l">
              <a:lnSpc>
                <a:spcPct val="115000"/>
              </a:lnSpc>
              <a:spcBef>
                <a:spcPts val="0"/>
              </a:spcBef>
              <a:spcAft>
                <a:spcPts val="1000"/>
              </a:spcAft>
              <a:buClr>
                <a:srgbClr val="00FFFF"/>
              </a:buClr>
              <a:buFont typeface="Arial" pitchFamily="34" charset="0"/>
              <a:buChar char="•"/>
            </a:pPr>
            <a:r>
              <a:rPr lang="en-US" sz="2800" b="1" dirty="0" smtClean="0"/>
              <a:t>All believers are called to be ambassadors, foreigners from another kingdom (1 Pet. 1:17), called to go into the “kingdom of this world” and “make disciples” of the nations (Matt. 28:19-20 / 2 Cor. 5:18-19). </a:t>
            </a:r>
          </a:p>
          <a:p>
            <a:pPr marL="914400" marR="0" indent="-457200" algn="l">
              <a:lnSpc>
                <a:spcPct val="115000"/>
              </a:lnSpc>
              <a:spcBef>
                <a:spcPts val="0"/>
              </a:spcBef>
              <a:spcAft>
                <a:spcPts val="1000"/>
              </a:spcAft>
              <a:buClr>
                <a:srgbClr val="00FFFF"/>
              </a:buClr>
              <a:buFont typeface="Arial" pitchFamily="34" charset="0"/>
              <a:buChar char="•"/>
            </a:pPr>
            <a:r>
              <a:rPr lang="en-US" sz="2800" b="1" dirty="0"/>
              <a:t>J</a:t>
            </a:r>
            <a:r>
              <a:rPr lang="en-US" sz="2800" b="1" dirty="0" smtClean="0"/>
              <a:t>ust </a:t>
            </a:r>
            <a:r>
              <a:rPr lang="en-US" sz="2800" b="1" dirty="0"/>
              <a:t>as God desired to reach the nations through Israel by their holiness (</a:t>
            </a:r>
            <a:r>
              <a:rPr lang="en-US" sz="2800" b="1" dirty="0" err="1"/>
              <a:t>Exo</a:t>
            </a:r>
            <a:r>
              <a:rPr lang="en-US" sz="2800" b="1" dirty="0"/>
              <a:t>. 19:5-6), so God desires to reach the world through the Gentile Church by their holiness (1 Pet. 2:9-12). </a:t>
            </a:r>
            <a:endParaRPr lang="en-US" sz="2800" b="1" i="1" dirty="0" smtClean="0"/>
          </a:p>
        </p:txBody>
      </p:sp>
    </p:spTree>
    <p:extLst>
      <p:ext uri="{BB962C8B-B14F-4D97-AF65-F5344CB8AC3E}">
        <p14:creationId xmlns:p14="http://schemas.microsoft.com/office/powerpoint/2010/main" val="35062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6" name="Rectangle 5"/>
          <p:cNvSpPr/>
          <p:nvPr/>
        </p:nvSpPr>
        <p:spPr>
          <a:xfrm>
            <a:off x="228600" y="685800"/>
            <a:ext cx="8763000" cy="584775"/>
          </a:xfrm>
          <a:prstGeom prst="rect">
            <a:avLst/>
          </a:prstGeom>
        </p:spPr>
        <p:txBody>
          <a:bodyPr wrap="square">
            <a:spAutoFit/>
          </a:bodyPr>
          <a:lstStyle/>
          <a:p>
            <a:pPr algn="l">
              <a:spcBef>
                <a:spcPts val="1200"/>
              </a:spcBef>
              <a:buClr>
                <a:srgbClr val="00FFFF"/>
              </a:buClr>
            </a:pPr>
            <a:r>
              <a:rPr lang="en-US" sz="3200" b="1" i="1" dirty="0">
                <a:solidFill>
                  <a:srgbClr val="FFFF00"/>
                </a:solidFill>
              </a:rPr>
              <a:t>God’s Expectations in the KINGDOM Present:</a:t>
            </a:r>
            <a:r>
              <a:rPr lang="en-US" sz="3200" b="1" dirty="0">
                <a:solidFill>
                  <a:srgbClr val="FFFF00"/>
                </a:solidFill>
              </a:rPr>
              <a:t> </a:t>
            </a:r>
            <a:endParaRPr lang="en-US" sz="3200" b="1" dirty="0" smtClean="0">
              <a:solidFill>
                <a:srgbClr val="FFFF00"/>
              </a:solidFill>
            </a:endParaRPr>
          </a:p>
        </p:txBody>
      </p:sp>
      <p:sp>
        <p:nvSpPr>
          <p:cNvPr id="7" name="TextBox 6"/>
          <p:cNvSpPr txBox="1"/>
          <p:nvPr/>
        </p:nvSpPr>
        <p:spPr>
          <a:xfrm>
            <a:off x="304800" y="1143000"/>
            <a:ext cx="8686800" cy="5348131"/>
          </a:xfrm>
          <a:prstGeom prst="rect">
            <a:avLst/>
          </a:prstGeom>
          <a:noFill/>
        </p:spPr>
        <p:txBody>
          <a:bodyPr vert="horz" wrap="square" rtlCol="0">
            <a:spAutoFit/>
          </a:bodyPr>
          <a:lstStyle/>
          <a:p>
            <a:pPr marL="457200" marR="0" indent="-457200" algn="l">
              <a:lnSpc>
                <a:spcPct val="115000"/>
              </a:lnSpc>
              <a:spcBef>
                <a:spcPts val="0"/>
              </a:spcBef>
              <a:spcAft>
                <a:spcPts val="1000"/>
              </a:spcAft>
              <a:buClr>
                <a:srgbClr val="00FFFF"/>
              </a:buClr>
              <a:buFont typeface="Arial" pitchFamily="34" charset="0"/>
              <a:buChar char="•"/>
            </a:pPr>
            <a:endParaRPr lang="en-US" sz="1200" b="1" i="1" u="sng" dirty="0" smtClean="0">
              <a:solidFill>
                <a:srgbClr val="FFFF00"/>
              </a:solidFill>
            </a:endParaRPr>
          </a:p>
          <a:p>
            <a:pPr marL="457200" marR="0" indent="-457200" algn="l">
              <a:lnSpc>
                <a:spcPct val="115000"/>
              </a:lnSpc>
              <a:spcBef>
                <a:spcPts val="0"/>
              </a:spcBef>
              <a:spcAft>
                <a:spcPts val="1000"/>
              </a:spcAft>
              <a:buClr>
                <a:srgbClr val="00FFFF"/>
              </a:buClr>
              <a:buFont typeface="Arial" pitchFamily="34" charset="0"/>
              <a:buChar char="•"/>
            </a:pPr>
            <a:r>
              <a:rPr lang="en-US" sz="3200" b="1" i="1" u="sng" dirty="0" smtClean="0">
                <a:solidFill>
                  <a:srgbClr val="FFFF00"/>
                </a:solidFill>
              </a:rPr>
              <a:t>Overcoming</a:t>
            </a:r>
          </a:p>
          <a:p>
            <a:pPr marL="914400" indent="-457200" algn="l">
              <a:lnSpc>
                <a:spcPct val="115000"/>
              </a:lnSpc>
              <a:spcBef>
                <a:spcPts val="0"/>
              </a:spcBef>
              <a:spcAft>
                <a:spcPts val="1000"/>
              </a:spcAft>
              <a:buClr>
                <a:srgbClr val="00FFFF"/>
              </a:buClr>
              <a:buFont typeface="Arial" pitchFamily="34" charset="0"/>
              <a:buChar char="•"/>
            </a:pPr>
            <a:r>
              <a:rPr lang="en-US" sz="2800" b="1" dirty="0" smtClean="0"/>
              <a:t>God </a:t>
            </a:r>
            <a:r>
              <a:rPr lang="en-US" sz="2800" b="1" dirty="0"/>
              <a:t>has called all believers to “overcome” the world, the flesh, and the devil. </a:t>
            </a:r>
            <a:endParaRPr lang="en-US" sz="2800" b="1" dirty="0" smtClean="0"/>
          </a:p>
          <a:p>
            <a:pPr marL="914400" indent="-457200" algn="l">
              <a:lnSpc>
                <a:spcPct val="115000"/>
              </a:lnSpc>
              <a:spcBef>
                <a:spcPts val="0"/>
              </a:spcBef>
              <a:spcAft>
                <a:spcPts val="1000"/>
              </a:spcAft>
              <a:buClr>
                <a:srgbClr val="00FFFF"/>
              </a:buClr>
              <a:buFont typeface="Arial" pitchFamily="34" charset="0"/>
              <a:buChar char="•"/>
            </a:pPr>
            <a:r>
              <a:rPr lang="en-US" sz="2800" b="1" dirty="0" smtClean="0"/>
              <a:t>“</a:t>
            </a:r>
            <a:r>
              <a:rPr lang="en-US" sz="2800" b="1" dirty="0"/>
              <a:t>Overcoming” involves the sanctification process. </a:t>
            </a:r>
            <a:endParaRPr lang="en-US" sz="2800" b="1" dirty="0" smtClean="0"/>
          </a:p>
          <a:p>
            <a:pPr marL="914400" indent="-457200" algn="l">
              <a:lnSpc>
                <a:spcPct val="115000"/>
              </a:lnSpc>
              <a:spcBef>
                <a:spcPts val="0"/>
              </a:spcBef>
              <a:spcAft>
                <a:spcPts val="1000"/>
              </a:spcAft>
              <a:buClr>
                <a:srgbClr val="00FFFF"/>
              </a:buClr>
              <a:buFont typeface="Arial" pitchFamily="34" charset="0"/>
              <a:buChar char="•"/>
            </a:pPr>
            <a:r>
              <a:rPr lang="en-US" sz="2800" b="1" dirty="0" smtClean="0"/>
              <a:t>Believers </a:t>
            </a:r>
            <a:r>
              <a:rPr lang="en-US" sz="2800" b="1" dirty="0"/>
              <a:t>“overcome” by </a:t>
            </a:r>
            <a:r>
              <a:rPr lang="en-US" sz="2800" b="1" i="1" dirty="0"/>
              <a:t>“abiding in Christ” </a:t>
            </a:r>
            <a:r>
              <a:rPr lang="en-US" sz="2800" b="1" dirty="0"/>
              <a:t>(John 15:4-6), by </a:t>
            </a:r>
            <a:r>
              <a:rPr lang="en-US" sz="2800" b="1" i="1" dirty="0"/>
              <a:t>“walking in the Spirit,” </a:t>
            </a:r>
            <a:r>
              <a:rPr lang="en-US" sz="2800" b="1" dirty="0"/>
              <a:t>(Gal. 5:16), by being </a:t>
            </a:r>
            <a:r>
              <a:rPr lang="en-US" sz="2800" b="1" i="1" dirty="0"/>
              <a:t>“partakers”</a:t>
            </a:r>
            <a:r>
              <a:rPr lang="en-US" sz="2800" b="1" dirty="0"/>
              <a:t> of Jesus’ </a:t>
            </a:r>
            <a:r>
              <a:rPr lang="en-US" sz="2800" b="1" i="1" dirty="0"/>
              <a:t>“divine nature”</a:t>
            </a:r>
            <a:r>
              <a:rPr lang="en-US" sz="2800" b="1" dirty="0"/>
              <a:t> (2 Pet. 1:4). </a:t>
            </a:r>
            <a:r>
              <a:rPr lang="en-US" sz="2800" b="1" dirty="0" smtClean="0"/>
              <a:t> This is the sanctification process.</a:t>
            </a:r>
            <a:endParaRPr lang="en-US" sz="2800" b="1" u="sng" dirty="0">
              <a:solidFill>
                <a:srgbClr val="00FFFF"/>
              </a:solidFill>
              <a:effectLst/>
            </a:endParaRPr>
          </a:p>
        </p:txBody>
      </p:sp>
    </p:spTree>
    <p:extLst>
      <p:ext uri="{BB962C8B-B14F-4D97-AF65-F5344CB8AC3E}">
        <p14:creationId xmlns:p14="http://schemas.microsoft.com/office/powerpoint/2010/main" val="31945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1066800"/>
            <a:ext cx="8351520" cy="3416320"/>
          </a:xfrm>
          <a:prstGeom prst="rect">
            <a:avLst/>
          </a:prstGeom>
          <a:noFill/>
        </p:spPr>
        <p:txBody>
          <a:bodyPr vert="horz" wrap="square" rtlCol="0">
            <a:spAutoFit/>
          </a:bodyPr>
          <a:lstStyle/>
          <a:p>
            <a:pPr algn="l"/>
            <a:r>
              <a:rPr lang="en-US" sz="3600" b="1" dirty="0" smtClean="0"/>
              <a:t>God’s Kingdom includes </a:t>
            </a:r>
            <a:r>
              <a:rPr lang="en-US" sz="3600" b="1" dirty="0"/>
              <a:t>all things in His realm whether </a:t>
            </a:r>
            <a:r>
              <a:rPr lang="en-US" sz="3600" b="1" dirty="0" smtClean="0"/>
              <a:t>seen or unseen, whether     it </a:t>
            </a:r>
            <a:r>
              <a:rPr lang="en-US" sz="3600" b="1" dirty="0"/>
              <a:t>be spiritual, political, sociological, </a:t>
            </a:r>
            <a:r>
              <a:rPr lang="en-US" sz="3600" b="1" dirty="0" smtClean="0"/>
              <a:t>psychological, biological</a:t>
            </a:r>
            <a:r>
              <a:rPr lang="en-US" sz="3600" b="1" dirty="0"/>
              <a:t>, </a:t>
            </a:r>
            <a:r>
              <a:rPr lang="en-US" sz="3600" b="1" dirty="0" smtClean="0"/>
              <a:t>physiological, geological</a:t>
            </a:r>
            <a:r>
              <a:rPr lang="en-US" sz="3600" b="1" dirty="0"/>
              <a:t>, </a:t>
            </a:r>
            <a:r>
              <a:rPr lang="en-US" sz="3600" b="1" dirty="0" smtClean="0"/>
              <a:t>cosmological, or geographical, and on it goes.</a:t>
            </a:r>
            <a:endParaRPr lang="en-US" sz="3600" dirty="0"/>
          </a:p>
        </p:txBody>
      </p:sp>
      <p:sp>
        <p:nvSpPr>
          <p:cNvPr id="6" name="TextBox 5"/>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What is meant by “Kingdom of God?”</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29716625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5" name="Rectangle 4"/>
          <p:cNvSpPr/>
          <p:nvPr/>
        </p:nvSpPr>
        <p:spPr>
          <a:xfrm>
            <a:off x="228600" y="0"/>
            <a:ext cx="8610600" cy="707886"/>
          </a:xfrm>
          <a:prstGeom prst="rect">
            <a:avLst/>
          </a:prstGeom>
        </p:spPr>
        <p:txBody>
          <a:bodyPr wrap="square">
            <a:spAutoFit/>
          </a:bodyPr>
          <a:lstStyle/>
          <a:p>
            <a:r>
              <a:rPr lang="en-US" sz="4000" b="1" dirty="0" smtClean="0">
                <a:solidFill>
                  <a:srgbClr val="00FFFF"/>
                </a:solidFill>
              </a:rPr>
              <a:t>The KINGDOM Present </a:t>
            </a:r>
          </a:p>
        </p:txBody>
      </p:sp>
      <p:sp>
        <p:nvSpPr>
          <p:cNvPr id="7" name="TextBox 6"/>
          <p:cNvSpPr txBox="1"/>
          <p:nvPr/>
        </p:nvSpPr>
        <p:spPr>
          <a:xfrm>
            <a:off x="304800" y="762000"/>
            <a:ext cx="8686800" cy="2401683"/>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marL="457200" marR="0" indent="-457200" algn="l">
              <a:lnSpc>
                <a:spcPct val="115000"/>
              </a:lnSpc>
              <a:spcBef>
                <a:spcPts val="0"/>
              </a:spcBef>
              <a:spcAft>
                <a:spcPts val="1000"/>
              </a:spcAft>
              <a:buClr>
                <a:srgbClr val="00FFFF"/>
              </a:buClr>
              <a:buFont typeface="Arial" pitchFamily="34" charset="0"/>
              <a:buChar char="•"/>
            </a:pPr>
            <a:r>
              <a:rPr lang="en-US" sz="2800" b="1" dirty="0"/>
              <a:t>We now come to the bottom-line </a:t>
            </a:r>
            <a:r>
              <a:rPr lang="en-US" sz="2800" b="1" dirty="0" smtClean="0"/>
              <a:t>of our </a:t>
            </a:r>
            <a:r>
              <a:rPr lang="en-US" sz="2800" b="1" dirty="0"/>
              <a:t>study on sanctification </a:t>
            </a:r>
            <a:r>
              <a:rPr lang="en-US" sz="2800" b="1" dirty="0" smtClean="0"/>
              <a:t>during </a:t>
            </a:r>
            <a:r>
              <a:rPr lang="en-US" sz="2800" b="1" i="1" dirty="0" smtClean="0"/>
              <a:t>the Kingdom Present</a:t>
            </a:r>
            <a:r>
              <a:rPr lang="en-US" sz="2800" b="1" dirty="0" smtClean="0"/>
              <a:t>. </a:t>
            </a:r>
          </a:p>
          <a:p>
            <a:pPr marL="457200" marR="0" indent="-457200" algn="l">
              <a:lnSpc>
                <a:spcPct val="115000"/>
              </a:lnSpc>
              <a:spcBef>
                <a:spcPts val="0"/>
              </a:spcBef>
              <a:spcAft>
                <a:spcPts val="1000"/>
              </a:spcAft>
              <a:buClr>
                <a:srgbClr val="00FFFF"/>
              </a:buClr>
              <a:buFont typeface="Arial" pitchFamily="34" charset="0"/>
              <a:buChar char="•"/>
            </a:pPr>
            <a:r>
              <a:rPr lang="en-US" sz="2800" b="1" dirty="0" smtClean="0"/>
              <a:t>So, let’s now focus on the sanctification process…</a:t>
            </a:r>
          </a:p>
        </p:txBody>
      </p:sp>
    </p:spTree>
    <p:extLst>
      <p:ext uri="{BB962C8B-B14F-4D97-AF65-F5344CB8AC3E}">
        <p14:creationId xmlns:p14="http://schemas.microsoft.com/office/powerpoint/2010/main" val="361681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762000"/>
            <a:ext cx="8686800" cy="2879763"/>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marL="457200" indent="-457200" algn="l">
              <a:buClr>
                <a:srgbClr val="00FFFF"/>
              </a:buClr>
              <a:buFont typeface="Arial" pitchFamily="34" charset="0"/>
              <a:buChar char="•"/>
            </a:pPr>
            <a:r>
              <a:rPr lang="en-US" sz="3200" b="1" dirty="0" smtClean="0"/>
              <a:t>The sanctification </a:t>
            </a:r>
            <a:r>
              <a:rPr lang="en-US" sz="3200" b="1" dirty="0"/>
              <a:t>process has two parts: </a:t>
            </a:r>
            <a:endParaRPr lang="en-US" sz="3200" b="1" dirty="0" smtClean="0"/>
          </a:p>
          <a:p>
            <a:pPr lvl="2" algn="l">
              <a:spcBef>
                <a:spcPts val="2400"/>
              </a:spcBef>
              <a:buClr>
                <a:srgbClr val="00FFFF"/>
              </a:buClr>
            </a:pPr>
            <a:r>
              <a:rPr lang="en-US" sz="3200" b="1" dirty="0" smtClean="0">
                <a:solidFill>
                  <a:srgbClr val="FFFF00"/>
                </a:solidFill>
              </a:rPr>
              <a:t>(</a:t>
            </a:r>
            <a:r>
              <a:rPr lang="en-US" sz="3200" b="1" dirty="0">
                <a:solidFill>
                  <a:srgbClr val="FFFF00"/>
                </a:solidFill>
              </a:rPr>
              <a:t>1) </a:t>
            </a:r>
            <a:r>
              <a:rPr lang="en-US" sz="3200" b="1" dirty="0" smtClean="0">
                <a:solidFill>
                  <a:srgbClr val="FFFF00"/>
                </a:solidFill>
              </a:rPr>
              <a:t> </a:t>
            </a:r>
            <a:r>
              <a:rPr lang="en-US" sz="3200" b="1" i="1" dirty="0"/>
              <a:t>P</a:t>
            </a:r>
            <a:r>
              <a:rPr lang="en-US" sz="3200" b="1" i="1" dirty="0" smtClean="0"/>
              <a:t>ositional</a:t>
            </a:r>
            <a:r>
              <a:rPr lang="en-US" sz="3200" b="1" dirty="0" smtClean="0"/>
              <a:t>  Overcoming</a:t>
            </a:r>
          </a:p>
          <a:p>
            <a:pPr lvl="2" algn="l">
              <a:spcBef>
                <a:spcPts val="2400"/>
              </a:spcBef>
              <a:buClr>
                <a:srgbClr val="00FFFF"/>
              </a:buClr>
            </a:pPr>
            <a:r>
              <a:rPr lang="en-US" sz="3200" b="1" dirty="0" smtClean="0">
                <a:solidFill>
                  <a:srgbClr val="FFFF00"/>
                </a:solidFill>
              </a:rPr>
              <a:t>(</a:t>
            </a:r>
            <a:r>
              <a:rPr lang="en-US" sz="3200" b="1" dirty="0">
                <a:solidFill>
                  <a:srgbClr val="FFFF00"/>
                </a:solidFill>
              </a:rPr>
              <a:t>2) </a:t>
            </a:r>
            <a:r>
              <a:rPr lang="en-US" sz="3200" b="1" dirty="0" smtClean="0">
                <a:solidFill>
                  <a:srgbClr val="FFFF00"/>
                </a:solidFill>
              </a:rPr>
              <a:t> </a:t>
            </a:r>
            <a:r>
              <a:rPr lang="en-US" sz="3200" b="1" i="1" dirty="0"/>
              <a:t>E</a:t>
            </a:r>
            <a:r>
              <a:rPr lang="en-US" sz="3200" b="1" i="1" dirty="0" smtClean="0"/>
              <a:t>xperiential</a:t>
            </a:r>
            <a:r>
              <a:rPr lang="en-US" sz="3200" b="1" dirty="0" smtClean="0"/>
              <a:t>  Overcoming</a:t>
            </a:r>
            <a:r>
              <a:rPr lang="en-US" sz="3200" b="1" dirty="0"/>
              <a:t>. </a:t>
            </a:r>
            <a:endParaRPr lang="en-US" sz="3200" b="1" dirty="0" smtClean="0"/>
          </a:p>
        </p:txBody>
      </p:sp>
    </p:spTree>
    <p:extLst>
      <p:ext uri="{BB962C8B-B14F-4D97-AF65-F5344CB8AC3E}">
        <p14:creationId xmlns:p14="http://schemas.microsoft.com/office/powerpoint/2010/main" val="34643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533400"/>
            <a:ext cx="8686800" cy="6773136"/>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marL="457200" indent="-457200" algn="l">
              <a:spcBef>
                <a:spcPts val="600"/>
              </a:spcBef>
              <a:buClr>
                <a:srgbClr val="00FFFF"/>
              </a:buClr>
              <a:buFont typeface="Arial" pitchFamily="34" charset="0"/>
              <a:buChar char="•"/>
            </a:pPr>
            <a:r>
              <a:rPr lang="en-US" sz="3200" b="1" i="1" u="sng" dirty="0" smtClean="0"/>
              <a:t>Positional</a:t>
            </a:r>
            <a:r>
              <a:rPr lang="en-US" sz="3200" b="1" u="sng" dirty="0" smtClean="0"/>
              <a:t> Overcoming</a:t>
            </a:r>
            <a:r>
              <a:rPr lang="en-US" sz="3200" b="1" dirty="0" smtClean="0"/>
              <a:t> </a:t>
            </a:r>
            <a:r>
              <a:rPr lang="en-US" sz="2800" b="1" dirty="0"/>
              <a:t>is </a:t>
            </a:r>
            <a:r>
              <a:rPr lang="en-US" sz="2800" b="1" dirty="0" smtClean="0"/>
              <a:t>God’s </a:t>
            </a:r>
            <a:r>
              <a:rPr lang="en-US" sz="2800" b="1" dirty="0"/>
              <a:t>work. By faith, the believer is </a:t>
            </a:r>
            <a:r>
              <a:rPr lang="en-US" sz="2800" b="1" i="1" dirty="0" err="1"/>
              <a:t>positionally</a:t>
            </a:r>
            <a:r>
              <a:rPr lang="en-US" sz="2800" b="1" dirty="0"/>
              <a:t> </a:t>
            </a:r>
            <a:r>
              <a:rPr lang="en-US" sz="2800" b="1" dirty="0">
                <a:solidFill>
                  <a:srgbClr val="FFFF00"/>
                </a:solidFill>
              </a:rPr>
              <a:t>justified</a:t>
            </a:r>
            <a:r>
              <a:rPr lang="en-US" sz="2800" b="1" dirty="0"/>
              <a:t> by the work of Christ on the cross. The believer is also </a:t>
            </a:r>
            <a:r>
              <a:rPr lang="en-US" sz="2800" b="1" i="1" dirty="0" err="1"/>
              <a:t>positionally</a:t>
            </a:r>
            <a:r>
              <a:rPr lang="en-US" sz="2800" b="1" dirty="0"/>
              <a:t> </a:t>
            </a:r>
            <a:r>
              <a:rPr lang="en-US" sz="2800" b="1" dirty="0">
                <a:solidFill>
                  <a:srgbClr val="FFFF00"/>
                </a:solidFill>
              </a:rPr>
              <a:t>sanctified</a:t>
            </a:r>
            <a:r>
              <a:rPr lang="en-US" sz="2800" b="1" dirty="0"/>
              <a:t>, that is, set apart for holy </a:t>
            </a:r>
            <a:r>
              <a:rPr lang="en-US" sz="2800" b="1" dirty="0" smtClean="0"/>
              <a:t>use…,</a:t>
            </a:r>
          </a:p>
          <a:p>
            <a:pPr marL="457200" indent="-457200" algn="l">
              <a:spcBef>
                <a:spcPts val="1800"/>
              </a:spcBef>
              <a:buClr>
                <a:srgbClr val="00FFFF"/>
              </a:buClr>
              <a:buFont typeface="Arial" pitchFamily="34" charset="0"/>
              <a:buChar char="•"/>
            </a:pPr>
            <a:r>
              <a:rPr lang="en-US" sz="2800" b="1" dirty="0"/>
              <a:t>On the other hand</a:t>
            </a:r>
            <a:r>
              <a:rPr lang="en-US" sz="2800" b="1" dirty="0" smtClean="0"/>
              <a:t>, </a:t>
            </a:r>
            <a:r>
              <a:rPr lang="en-US" sz="3200" b="1" i="1" u="sng" dirty="0" smtClean="0"/>
              <a:t>Experiential</a:t>
            </a:r>
            <a:r>
              <a:rPr lang="en-US" sz="3200" b="1" u="sng" dirty="0" smtClean="0"/>
              <a:t> Overcoming</a:t>
            </a:r>
            <a:r>
              <a:rPr lang="en-US" sz="3200" b="1" dirty="0" smtClean="0"/>
              <a:t> </a:t>
            </a:r>
            <a:r>
              <a:rPr lang="en-US" sz="2800" b="1" dirty="0"/>
              <a:t>is the result of the believer </a:t>
            </a:r>
            <a:r>
              <a:rPr lang="en-US" sz="2800" b="1" u="sng" dirty="0"/>
              <a:t>choosing</a:t>
            </a:r>
            <a:r>
              <a:rPr lang="en-US" sz="2800" b="1" dirty="0"/>
              <a:t> to be “receptive to God’s activities.” As the believer chooses to humble himself to God, God’s Spirit is free to actively flow through him. God’s power is made possible </a:t>
            </a:r>
            <a:r>
              <a:rPr lang="en-US" sz="2800" b="1" dirty="0" smtClean="0"/>
              <a:t>only </a:t>
            </a:r>
            <a:r>
              <a:rPr lang="en-US" sz="2800" b="1" dirty="0"/>
              <a:t>as the believer denies himself, picks up his cross and </a:t>
            </a:r>
            <a:r>
              <a:rPr lang="en-US" sz="2800" b="1" dirty="0" smtClean="0"/>
              <a:t>follows </a:t>
            </a:r>
            <a:r>
              <a:rPr lang="en-US" sz="2800" b="1" dirty="0"/>
              <a:t>Jesus. </a:t>
            </a:r>
            <a:endParaRPr lang="en-US" sz="2800" dirty="0"/>
          </a:p>
          <a:p>
            <a:pPr marL="457200" indent="-457200" algn="l">
              <a:spcBef>
                <a:spcPts val="1800"/>
              </a:spcBef>
              <a:buClr>
                <a:srgbClr val="00FFFF"/>
              </a:buClr>
              <a:buFont typeface="Arial" pitchFamily="34" charset="0"/>
              <a:buChar char="•"/>
            </a:pPr>
            <a:endParaRPr lang="en-US" sz="2800" dirty="0"/>
          </a:p>
        </p:txBody>
      </p:sp>
    </p:spTree>
    <p:extLst>
      <p:ext uri="{BB962C8B-B14F-4D97-AF65-F5344CB8AC3E}">
        <p14:creationId xmlns:p14="http://schemas.microsoft.com/office/powerpoint/2010/main" val="2620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533400"/>
            <a:ext cx="8686800" cy="6249916"/>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Positional</a:t>
            </a:r>
            <a:r>
              <a:rPr lang="en-US" sz="3200" b="1" dirty="0" smtClean="0">
                <a:solidFill>
                  <a:srgbClr val="FFFF00"/>
                </a:solidFill>
              </a:rPr>
              <a:t> Overcoming:</a:t>
            </a:r>
            <a:r>
              <a:rPr lang="en-US" sz="3200" b="1" dirty="0" smtClean="0"/>
              <a:t> </a:t>
            </a:r>
          </a:p>
          <a:p>
            <a:pPr marL="517525" indent="-396875" algn="l">
              <a:spcBef>
                <a:spcPts val="600"/>
              </a:spcBef>
              <a:buClr>
                <a:srgbClr val="00FFFF"/>
              </a:buClr>
            </a:pPr>
            <a:r>
              <a:rPr lang="en-US" sz="3200" b="1" i="1" u="sng" dirty="0" smtClean="0">
                <a:solidFill>
                  <a:srgbClr val="00FFFF"/>
                </a:solidFill>
              </a:rPr>
              <a:t>1 </a:t>
            </a:r>
            <a:r>
              <a:rPr lang="en-US" sz="3200" b="1" i="1" u="sng" dirty="0">
                <a:solidFill>
                  <a:srgbClr val="00FFFF"/>
                </a:solidFill>
              </a:rPr>
              <a:t>John 5:4–5 (NKJV)</a:t>
            </a:r>
            <a:r>
              <a:rPr lang="en-US" sz="3200" b="1" i="1" dirty="0">
                <a:solidFill>
                  <a:srgbClr val="00FFFF"/>
                </a:solidFill>
              </a:rPr>
              <a:t> </a:t>
            </a:r>
            <a:endParaRPr lang="en-US" sz="3200" b="1" i="1" dirty="0" smtClean="0">
              <a:solidFill>
                <a:srgbClr val="00FFFF"/>
              </a:solidFill>
            </a:endParaRPr>
          </a:p>
          <a:p>
            <a:pPr marL="854075" indent="-396875" algn="l">
              <a:spcBef>
                <a:spcPts val="600"/>
              </a:spcBef>
              <a:buClr>
                <a:srgbClr val="00FFFF"/>
              </a:buClr>
            </a:pPr>
            <a:r>
              <a:rPr lang="en-US" sz="3200" b="1" i="1" dirty="0" smtClean="0">
                <a:solidFill>
                  <a:srgbClr val="00FFFF"/>
                </a:solidFill>
              </a:rPr>
              <a:t>4</a:t>
            </a:r>
            <a:r>
              <a:rPr lang="en-US" sz="3200" i="1" dirty="0" smtClean="0"/>
              <a:t>   </a:t>
            </a:r>
            <a:r>
              <a:rPr lang="en-US" sz="3200" b="1" dirty="0" smtClean="0"/>
              <a:t>For </a:t>
            </a:r>
            <a:r>
              <a:rPr lang="en-US" sz="3200" b="1" dirty="0"/>
              <a:t>whatever is born of God </a:t>
            </a:r>
            <a:r>
              <a:rPr lang="en-US" sz="3200" b="1" dirty="0">
                <a:solidFill>
                  <a:srgbClr val="FFFF00"/>
                </a:solidFill>
              </a:rPr>
              <a:t>overcomes</a:t>
            </a:r>
            <a:r>
              <a:rPr lang="en-US" sz="3200" b="1" dirty="0"/>
              <a:t> the world. And this is the victory that has </a:t>
            </a:r>
            <a:r>
              <a:rPr lang="en-US" sz="3200" b="1" dirty="0">
                <a:solidFill>
                  <a:srgbClr val="FFFF00"/>
                </a:solidFill>
              </a:rPr>
              <a:t>overcome</a:t>
            </a:r>
            <a:r>
              <a:rPr lang="en-US" sz="3200" b="1" dirty="0"/>
              <a:t> the world— our faith. </a:t>
            </a:r>
            <a:endParaRPr lang="en-US" sz="3200" b="1" dirty="0" smtClean="0"/>
          </a:p>
          <a:p>
            <a:pPr marL="854075" indent="-396875" algn="l">
              <a:spcBef>
                <a:spcPts val="600"/>
              </a:spcBef>
              <a:buClr>
                <a:srgbClr val="00FFFF"/>
              </a:buClr>
            </a:pPr>
            <a:r>
              <a:rPr lang="en-US" sz="3200" b="1" i="1" dirty="0" smtClean="0">
                <a:solidFill>
                  <a:srgbClr val="00FFFF"/>
                </a:solidFill>
              </a:rPr>
              <a:t>5</a:t>
            </a:r>
            <a:r>
              <a:rPr lang="en-US" sz="3200" b="1" i="1" dirty="0" smtClean="0"/>
              <a:t> </a:t>
            </a:r>
            <a:r>
              <a:rPr lang="en-US" sz="3200" b="1" dirty="0" smtClean="0"/>
              <a:t>  Who </a:t>
            </a:r>
            <a:r>
              <a:rPr lang="en-US" sz="3200" b="1" dirty="0"/>
              <a:t>is he who </a:t>
            </a:r>
            <a:r>
              <a:rPr lang="en-US" sz="3200" b="1" dirty="0">
                <a:solidFill>
                  <a:srgbClr val="FFFF00"/>
                </a:solidFill>
              </a:rPr>
              <a:t>overcomes</a:t>
            </a:r>
            <a:r>
              <a:rPr lang="en-US" sz="3200" b="1" dirty="0"/>
              <a:t> the world, but he who </a:t>
            </a:r>
            <a:r>
              <a:rPr lang="en-US" sz="3200" b="1" u="sng" dirty="0">
                <a:solidFill>
                  <a:srgbClr val="FFFF00"/>
                </a:solidFill>
              </a:rPr>
              <a:t>believes</a:t>
            </a:r>
            <a:r>
              <a:rPr lang="en-US" sz="3200" b="1" dirty="0">
                <a:solidFill>
                  <a:srgbClr val="FFFF00"/>
                </a:solidFill>
              </a:rPr>
              <a:t> that Jesus is the Son of God</a:t>
            </a:r>
            <a:r>
              <a:rPr lang="en-US" sz="3200" b="1" dirty="0" smtClean="0"/>
              <a:t>?</a:t>
            </a:r>
          </a:p>
          <a:p>
            <a:pPr marL="854075" indent="-396875" algn="l">
              <a:spcBef>
                <a:spcPts val="600"/>
              </a:spcBef>
              <a:buClr>
                <a:srgbClr val="00FFFF"/>
              </a:buClr>
            </a:pPr>
            <a:endParaRPr lang="en-US" sz="3200" b="1" dirty="0" smtClean="0">
              <a:solidFill>
                <a:srgbClr val="00FFFF"/>
              </a:solidFill>
            </a:endParaRPr>
          </a:p>
          <a:p>
            <a:pPr marL="854075" indent="-396875" algn="l">
              <a:spcBef>
                <a:spcPts val="600"/>
              </a:spcBef>
              <a:buClr>
                <a:srgbClr val="00FFFF"/>
              </a:buClr>
            </a:pPr>
            <a:r>
              <a:rPr lang="en-US" sz="3200" b="1" dirty="0" smtClean="0">
                <a:solidFill>
                  <a:srgbClr val="00FFFF"/>
                </a:solidFill>
              </a:rPr>
              <a:t>There is no doing here, only believing…</a:t>
            </a:r>
          </a:p>
          <a:p>
            <a:pPr marL="854075" indent="-396875" algn="l">
              <a:spcBef>
                <a:spcPts val="600"/>
              </a:spcBef>
              <a:buClr>
                <a:srgbClr val="00FFFF"/>
              </a:buClr>
            </a:pPr>
            <a:endParaRPr lang="en-US" sz="3200" b="1" dirty="0" smtClean="0"/>
          </a:p>
        </p:txBody>
      </p:sp>
    </p:spTree>
    <p:extLst>
      <p:ext uri="{BB962C8B-B14F-4D97-AF65-F5344CB8AC3E}">
        <p14:creationId xmlns:p14="http://schemas.microsoft.com/office/powerpoint/2010/main" val="2313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457200"/>
            <a:ext cx="8686800" cy="6172972"/>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Positional</a:t>
            </a:r>
            <a:r>
              <a:rPr lang="en-US" sz="3200" b="1" dirty="0" smtClean="0">
                <a:solidFill>
                  <a:srgbClr val="FFFF00"/>
                </a:solidFill>
              </a:rPr>
              <a:t> Overcoming:</a:t>
            </a:r>
            <a:r>
              <a:rPr lang="en-US" sz="3200" b="1" dirty="0" smtClean="0"/>
              <a:t> </a:t>
            </a:r>
          </a:p>
          <a:p>
            <a:pPr marL="517525" indent="-396875" algn="l">
              <a:spcBef>
                <a:spcPts val="600"/>
              </a:spcBef>
              <a:buClr>
                <a:srgbClr val="00FFFF"/>
              </a:buClr>
            </a:pPr>
            <a:r>
              <a:rPr lang="en-US" sz="3200" b="1" i="1" u="sng" dirty="0">
                <a:solidFill>
                  <a:srgbClr val="00FFFF"/>
                </a:solidFill>
              </a:rPr>
              <a:t>Romans 10:9–10 (NKJV)</a:t>
            </a:r>
            <a:r>
              <a:rPr lang="en-US" sz="3200" b="1" i="1" dirty="0">
                <a:solidFill>
                  <a:srgbClr val="00FFFF"/>
                </a:solidFill>
              </a:rPr>
              <a:t> </a:t>
            </a:r>
            <a:endParaRPr lang="en-US" sz="3200" b="1" i="1" dirty="0" smtClean="0">
              <a:solidFill>
                <a:srgbClr val="00FFFF"/>
              </a:solidFill>
            </a:endParaRPr>
          </a:p>
          <a:p>
            <a:pPr marL="685800" indent="-565150" algn="l">
              <a:spcBef>
                <a:spcPts val="600"/>
              </a:spcBef>
              <a:buClr>
                <a:srgbClr val="00FFFF"/>
              </a:buClr>
            </a:pPr>
            <a:r>
              <a:rPr lang="en-US" sz="3200" b="1" i="1" dirty="0" smtClean="0">
                <a:solidFill>
                  <a:srgbClr val="00FFFF"/>
                </a:solidFill>
              </a:rPr>
              <a:t>9</a:t>
            </a:r>
            <a:r>
              <a:rPr lang="en-US" sz="3200" b="1" dirty="0" smtClean="0"/>
              <a:t> 	that </a:t>
            </a:r>
            <a:r>
              <a:rPr lang="en-US" sz="3200" b="1" dirty="0"/>
              <a:t>if you confess with your mouth the Lord Jesus and </a:t>
            </a:r>
            <a:r>
              <a:rPr lang="en-US" sz="3200" b="1" dirty="0">
                <a:solidFill>
                  <a:srgbClr val="FFFF00"/>
                </a:solidFill>
              </a:rPr>
              <a:t>believe in your heart </a:t>
            </a:r>
            <a:r>
              <a:rPr lang="en-US" sz="3200" b="1" dirty="0"/>
              <a:t>that God has raised Him from the dead, you will be saved. </a:t>
            </a:r>
            <a:endParaRPr lang="en-US" sz="3200" b="1" dirty="0" smtClean="0"/>
          </a:p>
          <a:p>
            <a:pPr marL="685800" indent="-565150" algn="l">
              <a:spcBef>
                <a:spcPts val="600"/>
              </a:spcBef>
              <a:buClr>
                <a:srgbClr val="00FFFF"/>
              </a:buClr>
            </a:pPr>
            <a:r>
              <a:rPr lang="en-US" sz="3200" b="1" i="1" dirty="0" smtClean="0">
                <a:solidFill>
                  <a:srgbClr val="00FFFF"/>
                </a:solidFill>
              </a:rPr>
              <a:t>10</a:t>
            </a:r>
            <a:r>
              <a:rPr lang="en-US" sz="3200" b="1" dirty="0" smtClean="0"/>
              <a:t>  </a:t>
            </a:r>
            <a:r>
              <a:rPr lang="en-US" sz="3200" b="1" dirty="0" smtClean="0">
                <a:solidFill>
                  <a:srgbClr val="FFFF00"/>
                </a:solidFill>
              </a:rPr>
              <a:t>For </a:t>
            </a:r>
            <a:r>
              <a:rPr lang="en-US" sz="3200" b="1" dirty="0">
                <a:solidFill>
                  <a:srgbClr val="FFFF00"/>
                </a:solidFill>
              </a:rPr>
              <a:t>with the heart one believes unto righteousness</a:t>
            </a:r>
            <a:r>
              <a:rPr lang="en-US" sz="3200" b="1" dirty="0"/>
              <a:t>, and with the mouth confession is made unto salvation. </a:t>
            </a:r>
            <a:endParaRPr lang="en-US" sz="3200" b="1" dirty="0" smtClean="0"/>
          </a:p>
          <a:p>
            <a:pPr marL="685800" indent="-565150" algn="l">
              <a:spcBef>
                <a:spcPts val="600"/>
              </a:spcBef>
              <a:buClr>
                <a:srgbClr val="00FFFF"/>
              </a:buClr>
            </a:pPr>
            <a:r>
              <a:rPr lang="en-US" sz="3200" b="1" dirty="0" smtClean="0">
                <a:solidFill>
                  <a:srgbClr val="00FFFF"/>
                </a:solidFill>
              </a:rPr>
              <a:t>There is only believing and confessing here…</a:t>
            </a:r>
          </a:p>
          <a:p>
            <a:pPr marL="854075" indent="-396875" algn="l">
              <a:spcBef>
                <a:spcPts val="600"/>
              </a:spcBef>
              <a:buClr>
                <a:srgbClr val="00FFFF"/>
              </a:buClr>
            </a:pPr>
            <a:endParaRPr lang="en-US" sz="3200" b="1" dirty="0" smtClean="0"/>
          </a:p>
        </p:txBody>
      </p:sp>
    </p:spTree>
    <p:extLst>
      <p:ext uri="{BB962C8B-B14F-4D97-AF65-F5344CB8AC3E}">
        <p14:creationId xmlns:p14="http://schemas.microsoft.com/office/powerpoint/2010/main" val="40389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533400"/>
            <a:ext cx="8686800" cy="5711307"/>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Positional</a:t>
            </a:r>
            <a:r>
              <a:rPr lang="en-US" sz="3200" b="1" dirty="0" smtClean="0">
                <a:solidFill>
                  <a:srgbClr val="FFFF00"/>
                </a:solidFill>
              </a:rPr>
              <a:t> Overcoming:</a:t>
            </a:r>
            <a:r>
              <a:rPr lang="en-US" sz="3200" b="1" dirty="0" smtClean="0"/>
              <a:t> </a:t>
            </a:r>
          </a:p>
          <a:p>
            <a:pPr marL="517525" indent="-396875" algn="l">
              <a:spcBef>
                <a:spcPts val="600"/>
              </a:spcBef>
              <a:buClr>
                <a:srgbClr val="00FFFF"/>
              </a:buClr>
            </a:pPr>
            <a:r>
              <a:rPr lang="en-US" sz="3200" b="1" i="1" u="sng" dirty="0">
                <a:solidFill>
                  <a:srgbClr val="00FFFF"/>
                </a:solidFill>
              </a:rPr>
              <a:t>Philippians 1:6 (NKJV)</a:t>
            </a:r>
            <a:r>
              <a:rPr lang="en-US" sz="3200" b="1" i="1" dirty="0">
                <a:solidFill>
                  <a:srgbClr val="00FFFF"/>
                </a:solidFill>
              </a:rPr>
              <a:t> </a:t>
            </a:r>
            <a:r>
              <a:rPr lang="en-US" sz="3200" b="1" i="1" dirty="0" smtClean="0">
                <a:solidFill>
                  <a:srgbClr val="00FFFF"/>
                </a:solidFill>
              </a:rPr>
              <a:t>  </a:t>
            </a:r>
            <a:r>
              <a:rPr lang="en-US" sz="3200" b="1" dirty="0" smtClean="0"/>
              <a:t>being </a:t>
            </a:r>
            <a:r>
              <a:rPr lang="en-US" sz="3200" b="1" dirty="0"/>
              <a:t>confident of this very thing, that He who has begun a good work in you will complete it until the day of Jesus Christ; </a:t>
            </a:r>
            <a:endParaRPr lang="en-US" sz="3200" b="1" dirty="0" smtClean="0"/>
          </a:p>
          <a:p>
            <a:pPr marL="517525" indent="-396875" algn="l">
              <a:spcBef>
                <a:spcPts val="600"/>
              </a:spcBef>
              <a:buClr>
                <a:srgbClr val="00FFFF"/>
              </a:buClr>
            </a:pPr>
            <a:endParaRPr lang="en-US" sz="1200" b="1" dirty="0" smtClean="0"/>
          </a:p>
          <a:p>
            <a:pPr marL="577850" indent="-457200" algn="l">
              <a:spcBef>
                <a:spcPts val="600"/>
              </a:spcBef>
              <a:buClr>
                <a:srgbClr val="00FFFF"/>
              </a:buClr>
              <a:buFont typeface="Arial" pitchFamily="34" charset="0"/>
              <a:buChar char="•"/>
            </a:pPr>
            <a:r>
              <a:rPr lang="en-US" sz="3200" b="1" dirty="0" smtClean="0"/>
              <a:t>By </a:t>
            </a:r>
            <a:r>
              <a:rPr lang="en-US" sz="3200" b="1" i="1" dirty="0"/>
              <a:t>positioning</a:t>
            </a:r>
            <a:r>
              <a:rPr lang="en-US" sz="3200" b="1" dirty="0"/>
              <a:t> myself in the work of Christ, He will complete the work that He began in me. God has begun the work in you and </a:t>
            </a:r>
            <a:r>
              <a:rPr lang="en-US" sz="3200" b="1" i="1" dirty="0"/>
              <a:t>He</a:t>
            </a:r>
            <a:r>
              <a:rPr lang="en-US" sz="3200" b="1" dirty="0"/>
              <a:t> will complete </a:t>
            </a:r>
            <a:r>
              <a:rPr lang="en-US" sz="3200" b="1" dirty="0" smtClean="0"/>
              <a:t>it, </a:t>
            </a:r>
            <a:r>
              <a:rPr lang="en-US" sz="3200" b="1" dirty="0" smtClean="0">
                <a:solidFill>
                  <a:srgbClr val="FFFF00"/>
                </a:solidFill>
              </a:rPr>
              <a:t>but you must cooperate</a:t>
            </a:r>
            <a:r>
              <a:rPr lang="en-US" sz="3200" b="1" dirty="0" smtClean="0"/>
              <a:t>. </a:t>
            </a:r>
          </a:p>
        </p:txBody>
      </p:sp>
    </p:spTree>
    <p:extLst>
      <p:ext uri="{BB962C8B-B14F-4D97-AF65-F5344CB8AC3E}">
        <p14:creationId xmlns:p14="http://schemas.microsoft.com/office/powerpoint/2010/main" val="2517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13</a:t>
            </a:r>
            <a:endParaRPr lang="en-US" sz="2400" b="1" dirty="0">
              <a:effectLst/>
            </a:endParaRPr>
          </a:p>
        </p:txBody>
      </p:sp>
      <p:sp>
        <p:nvSpPr>
          <p:cNvPr id="7" name="TextBox 6"/>
          <p:cNvSpPr txBox="1"/>
          <p:nvPr/>
        </p:nvSpPr>
        <p:spPr>
          <a:xfrm>
            <a:off x="304800" y="381000"/>
            <a:ext cx="8686800" cy="5757474"/>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Positional</a:t>
            </a:r>
            <a:r>
              <a:rPr lang="en-US" sz="3200" b="1" dirty="0" smtClean="0">
                <a:solidFill>
                  <a:srgbClr val="FFFF00"/>
                </a:solidFill>
              </a:rPr>
              <a:t> Overcoming:</a:t>
            </a:r>
            <a:r>
              <a:rPr lang="en-US" sz="3200" b="1" dirty="0" smtClean="0"/>
              <a:t> </a:t>
            </a:r>
          </a:p>
          <a:p>
            <a:pPr marL="457200" indent="-457200" algn="l">
              <a:spcBef>
                <a:spcPts val="1800"/>
              </a:spcBef>
              <a:buClr>
                <a:srgbClr val="00FFFF"/>
              </a:buClr>
              <a:buFont typeface="Arial" pitchFamily="34" charset="0"/>
              <a:buChar char="•"/>
            </a:pPr>
            <a:r>
              <a:rPr lang="en-US" sz="3200" b="1" dirty="0" smtClean="0"/>
              <a:t>Does </a:t>
            </a:r>
            <a:r>
              <a:rPr lang="en-US" sz="3200" b="1" dirty="0"/>
              <a:t>the believer activate his choice in </a:t>
            </a:r>
            <a:r>
              <a:rPr lang="en-US" sz="3200" b="1" i="1" dirty="0"/>
              <a:t>positional</a:t>
            </a:r>
            <a:r>
              <a:rPr lang="en-US" sz="3200" b="1" dirty="0"/>
              <a:t> “overcoming?” </a:t>
            </a:r>
            <a:endParaRPr lang="en-US" sz="3200" b="1" dirty="0" smtClean="0"/>
          </a:p>
          <a:p>
            <a:pPr marL="457200" indent="-457200" algn="l">
              <a:spcBef>
                <a:spcPts val="1800"/>
              </a:spcBef>
              <a:buClr>
                <a:srgbClr val="00FFFF"/>
              </a:buClr>
              <a:buFont typeface="Arial" pitchFamily="34" charset="0"/>
              <a:buChar char="•"/>
            </a:pPr>
            <a:r>
              <a:rPr lang="en-US" sz="3200" b="1" dirty="0" smtClean="0"/>
              <a:t>Yes</a:t>
            </a:r>
            <a:r>
              <a:rPr lang="en-US" sz="3200" b="1" dirty="0"/>
              <a:t>, he chooses to believe God. For example, </a:t>
            </a:r>
            <a:r>
              <a:rPr lang="en-US" sz="3200" b="1" dirty="0">
                <a:solidFill>
                  <a:srgbClr val="FFFF00"/>
                </a:solidFill>
              </a:rPr>
              <a:t>“he </a:t>
            </a:r>
            <a:r>
              <a:rPr lang="en-US" sz="3200" b="1" u="sng" dirty="0">
                <a:solidFill>
                  <a:srgbClr val="FFFF00"/>
                </a:solidFill>
              </a:rPr>
              <a:t>counts</a:t>
            </a:r>
            <a:r>
              <a:rPr lang="en-US" sz="3200" b="1" dirty="0">
                <a:solidFill>
                  <a:srgbClr val="FFFF00"/>
                </a:solidFill>
              </a:rPr>
              <a:t> himself dead to sin (</a:t>
            </a:r>
            <a:r>
              <a:rPr lang="en-US" sz="3200" b="1" u="sng" dirty="0">
                <a:solidFill>
                  <a:srgbClr val="FFFF00"/>
                </a:solidFill>
              </a:rPr>
              <a:t>reckons</a:t>
            </a:r>
            <a:r>
              <a:rPr lang="en-US" sz="3200" b="1" dirty="0">
                <a:solidFill>
                  <a:srgbClr val="FFFF00"/>
                </a:solidFill>
              </a:rPr>
              <a:t> the old man dead), but alive to God in Christ Jesus (Rom. 6:11).” </a:t>
            </a:r>
            <a:r>
              <a:rPr lang="en-US" sz="3200" b="1" dirty="0" smtClean="0"/>
              <a:t>Counting </a:t>
            </a:r>
            <a:r>
              <a:rPr lang="en-US" sz="3200" b="1" dirty="0"/>
              <a:t>himself dead to sin </a:t>
            </a:r>
            <a:r>
              <a:rPr lang="en-US" sz="3200" b="1" dirty="0" smtClean="0"/>
              <a:t>and alive to God is a </a:t>
            </a:r>
            <a:r>
              <a:rPr lang="en-US" sz="3200" b="1" u="sng" dirty="0" smtClean="0"/>
              <a:t>faith choice</a:t>
            </a:r>
            <a:r>
              <a:rPr lang="en-US" sz="3200" b="1" dirty="0" smtClean="0"/>
              <a:t>. He activates his choice and it involves </a:t>
            </a:r>
            <a:r>
              <a:rPr lang="en-US" sz="3200" b="1" u="sng" dirty="0"/>
              <a:t>only</a:t>
            </a:r>
            <a:r>
              <a:rPr lang="en-US" sz="3200" b="1" dirty="0"/>
              <a:t> faith. </a:t>
            </a:r>
            <a:endParaRPr lang="en-US" sz="3200" dirty="0"/>
          </a:p>
        </p:txBody>
      </p:sp>
    </p:spTree>
    <p:extLst>
      <p:ext uri="{BB962C8B-B14F-4D97-AF65-F5344CB8AC3E}">
        <p14:creationId xmlns:p14="http://schemas.microsoft.com/office/powerpoint/2010/main" val="244146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4772589"/>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914400" indent="-457200" algn="l">
              <a:spcBef>
                <a:spcPts val="1800"/>
              </a:spcBef>
              <a:buClr>
                <a:srgbClr val="00FFFF"/>
              </a:buClr>
              <a:buFont typeface="Arial" pitchFamily="34" charset="0"/>
              <a:buChar char="•"/>
            </a:pPr>
            <a:r>
              <a:rPr lang="en-US" sz="3200" b="1" dirty="0" smtClean="0"/>
              <a:t>In contrast, </a:t>
            </a:r>
            <a:r>
              <a:rPr lang="en-US" sz="3200" b="1" i="1" dirty="0" smtClean="0"/>
              <a:t>experiential</a:t>
            </a:r>
            <a:r>
              <a:rPr lang="en-US" sz="3200" b="1" dirty="0" smtClean="0"/>
              <a:t> overcoming has  </a:t>
            </a:r>
            <a:r>
              <a:rPr lang="en-US" sz="3200" b="1" u="sng" dirty="0" smtClean="0"/>
              <a:t>me</a:t>
            </a:r>
            <a:r>
              <a:rPr lang="en-US" sz="3200" b="1" dirty="0" smtClean="0"/>
              <a:t> </a:t>
            </a:r>
            <a:r>
              <a:rPr lang="en-US" sz="3200" b="1" i="1" u="sng" dirty="0" smtClean="0">
                <a:solidFill>
                  <a:srgbClr val="FFFF00"/>
                </a:solidFill>
              </a:rPr>
              <a:t>act</a:t>
            </a:r>
            <a:r>
              <a:rPr lang="en-US" sz="3200" b="1" dirty="0" smtClean="0"/>
              <a:t> </a:t>
            </a:r>
            <a:r>
              <a:rPr lang="en-US" sz="3200" b="1" dirty="0"/>
              <a:t>on </a:t>
            </a:r>
            <a:r>
              <a:rPr lang="en-US" sz="3200" b="1" u="sng" dirty="0" smtClean="0"/>
              <a:t>my</a:t>
            </a:r>
            <a:r>
              <a:rPr lang="en-US" sz="3200" b="1" dirty="0" smtClean="0"/>
              <a:t> </a:t>
            </a:r>
            <a:r>
              <a:rPr lang="en-US" sz="3200" b="1" u="sng" dirty="0" smtClean="0">
                <a:solidFill>
                  <a:srgbClr val="FFFF00"/>
                </a:solidFill>
              </a:rPr>
              <a:t>belief</a:t>
            </a:r>
            <a:r>
              <a:rPr lang="en-US" sz="3200" b="1" dirty="0" smtClean="0"/>
              <a:t> in God’s Word.</a:t>
            </a:r>
          </a:p>
          <a:p>
            <a:pPr marL="914400" indent="-457200" algn="l">
              <a:spcBef>
                <a:spcPts val="1800"/>
              </a:spcBef>
              <a:buClr>
                <a:srgbClr val="00FFFF"/>
              </a:buClr>
              <a:buFont typeface="Arial" pitchFamily="34" charset="0"/>
              <a:buChar char="•"/>
            </a:pPr>
            <a:r>
              <a:rPr lang="en-US" sz="3200" b="1" i="1" dirty="0"/>
              <a:t>Experiential</a:t>
            </a:r>
            <a:r>
              <a:rPr lang="en-US" sz="3200" b="1" dirty="0"/>
              <a:t> overcoming goes one step further than </a:t>
            </a:r>
            <a:r>
              <a:rPr lang="en-US" sz="3200" b="1" i="1" dirty="0"/>
              <a:t>positional </a:t>
            </a:r>
            <a:r>
              <a:rPr lang="en-US" sz="3200" b="1" dirty="0"/>
              <a:t>overcoming. </a:t>
            </a:r>
            <a:r>
              <a:rPr lang="en-US" sz="3200" b="1" dirty="0">
                <a:solidFill>
                  <a:srgbClr val="FFFF00"/>
                </a:solidFill>
              </a:rPr>
              <a:t>It involves “</a:t>
            </a:r>
            <a:r>
              <a:rPr lang="en-US" sz="3200" b="1" dirty="0" smtClean="0">
                <a:solidFill>
                  <a:srgbClr val="FFFF00"/>
                </a:solidFill>
              </a:rPr>
              <a:t>action.” </a:t>
            </a:r>
            <a:endParaRPr lang="en-US" sz="3200" dirty="0">
              <a:solidFill>
                <a:srgbClr val="FFFF00"/>
              </a:solidFill>
            </a:endParaRPr>
          </a:p>
          <a:p>
            <a:pPr marL="914400" indent="-457200" algn="l">
              <a:buClr>
                <a:srgbClr val="00FFFF"/>
              </a:buClr>
              <a:buFont typeface="Arial" pitchFamily="34" charset="0"/>
              <a:buChar char="•"/>
            </a:pPr>
            <a:endParaRPr lang="en-US" sz="3200" dirty="0"/>
          </a:p>
        </p:txBody>
      </p:sp>
    </p:spTree>
    <p:extLst>
      <p:ext uri="{BB962C8B-B14F-4D97-AF65-F5344CB8AC3E}">
        <p14:creationId xmlns:p14="http://schemas.microsoft.com/office/powerpoint/2010/main" val="18992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5495863"/>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914400" indent="-457200" algn="l">
              <a:spcBef>
                <a:spcPts val="1800"/>
              </a:spcBef>
              <a:buClr>
                <a:srgbClr val="00FFFF"/>
              </a:buClr>
              <a:buFont typeface="Arial" pitchFamily="34" charset="0"/>
              <a:buChar char="•"/>
            </a:pPr>
            <a:r>
              <a:rPr lang="en-US" sz="3200" b="1" dirty="0"/>
              <a:t>Some </a:t>
            </a:r>
            <a:r>
              <a:rPr lang="en-US" sz="3200" b="1" dirty="0" smtClean="0"/>
              <a:t>claim that a </a:t>
            </a:r>
            <a:r>
              <a:rPr lang="en-US" sz="3200" b="1" dirty="0"/>
              <a:t>believer’s </a:t>
            </a:r>
            <a:r>
              <a:rPr lang="en-US" sz="3200" b="1" dirty="0" smtClean="0"/>
              <a:t>choice </a:t>
            </a:r>
            <a:r>
              <a:rPr lang="en-US" sz="3200" b="1" dirty="0"/>
              <a:t>has no part in the </a:t>
            </a:r>
            <a:r>
              <a:rPr lang="en-US" sz="3200" b="1" dirty="0" smtClean="0"/>
              <a:t>overcoming/ sanctification </a:t>
            </a:r>
            <a:r>
              <a:rPr lang="en-US" sz="3200" b="1" dirty="0"/>
              <a:t>process. </a:t>
            </a:r>
            <a:r>
              <a:rPr lang="en-US" sz="3200" b="1" dirty="0" smtClean="0"/>
              <a:t>They argue “It </a:t>
            </a:r>
            <a:r>
              <a:rPr lang="en-US" sz="3200" b="1" dirty="0"/>
              <a:t>is </a:t>
            </a:r>
            <a:r>
              <a:rPr lang="en-US" sz="3200" b="1" u="sng" dirty="0"/>
              <a:t>all</a:t>
            </a:r>
            <a:r>
              <a:rPr lang="en-US" sz="3200" b="1" dirty="0"/>
              <a:t> God’s </a:t>
            </a:r>
            <a:r>
              <a:rPr lang="en-US" sz="3200" b="1" dirty="0" smtClean="0"/>
              <a:t>work!” </a:t>
            </a:r>
          </a:p>
          <a:p>
            <a:pPr marL="914400" indent="-457200" algn="l">
              <a:spcBef>
                <a:spcPts val="1800"/>
              </a:spcBef>
              <a:buClr>
                <a:srgbClr val="00FFFF"/>
              </a:buClr>
              <a:buFont typeface="Arial" pitchFamily="34" charset="0"/>
              <a:buChar char="•"/>
            </a:pPr>
            <a:r>
              <a:rPr lang="en-US" sz="3200" b="1" dirty="0" smtClean="0"/>
              <a:t>While </a:t>
            </a:r>
            <a:r>
              <a:rPr lang="en-US" sz="3200" b="1" dirty="0"/>
              <a:t>it is true that the entire work of salvation is God’s work, the believer is expected to participate in the process. </a:t>
            </a:r>
            <a:endParaRPr lang="en-US" sz="3200" b="1" dirty="0" smtClean="0"/>
          </a:p>
          <a:p>
            <a:pPr marL="914400" indent="-457200" algn="l">
              <a:spcBef>
                <a:spcPts val="1800"/>
              </a:spcBef>
              <a:buClr>
                <a:srgbClr val="00FFFF"/>
              </a:buClr>
              <a:buFont typeface="Arial" pitchFamily="34" charset="0"/>
              <a:buChar char="•"/>
            </a:pPr>
            <a:r>
              <a:rPr lang="en-US" sz="3200" b="1" dirty="0" smtClean="0"/>
              <a:t>For example, we read in…</a:t>
            </a:r>
            <a:endParaRPr lang="en-US" sz="3200" dirty="0"/>
          </a:p>
        </p:txBody>
      </p:sp>
    </p:spTree>
    <p:extLst>
      <p:ext uri="{BB962C8B-B14F-4D97-AF65-F5344CB8AC3E}">
        <p14:creationId xmlns:p14="http://schemas.microsoft.com/office/powerpoint/2010/main" val="8048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381000"/>
            <a:ext cx="8686800" cy="5726696"/>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spcBef>
                <a:spcPts val="1800"/>
              </a:spcBef>
              <a:buClr>
                <a:srgbClr val="00FFFF"/>
              </a:buClr>
            </a:pPr>
            <a:r>
              <a:rPr lang="en-US" sz="3200" b="1" i="1" u="sng" dirty="0" smtClean="0">
                <a:solidFill>
                  <a:srgbClr val="00FFFF"/>
                </a:solidFill>
              </a:rPr>
              <a:t>1 </a:t>
            </a:r>
            <a:r>
              <a:rPr lang="en-US" sz="3200" b="1" i="1" u="sng" dirty="0" err="1" smtClean="0">
                <a:solidFill>
                  <a:srgbClr val="00FFFF"/>
                </a:solidFill>
              </a:rPr>
              <a:t>Thess</a:t>
            </a:r>
            <a:r>
              <a:rPr lang="en-US" sz="3200" b="1" i="1" u="sng" dirty="0" smtClean="0">
                <a:solidFill>
                  <a:srgbClr val="00FFFF"/>
                </a:solidFill>
              </a:rPr>
              <a:t> 4:3–4 </a:t>
            </a:r>
            <a:r>
              <a:rPr lang="en-US" sz="3200" b="1" i="1" u="sng" dirty="0">
                <a:solidFill>
                  <a:srgbClr val="00FFFF"/>
                </a:solidFill>
              </a:rPr>
              <a:t>(</a:t>
            </a:r>
            <a:r>
              <a:rPr lang="en-US" sz="3200" b="1" i="1" u="sng" dirty="0" smtClean="0">
                <a:solidFill>
                  <a:srgbClr val="00FFFF"/>
                </a:solidFill>
              </a:rPr>
              <a:t>NKJV)</a:t>
            </a:r>
            <a:r>
              <a:rPr lang="en-US" sz="3200" b="1" i="1" dirty="0" smtClean="0">
                <a:solidFill>
                  <a:srgbClr val="00FFFF"/>
                </a:solidFill>
              </a:rPr>
              <a:t> </a:t>
            </a:r>
          </a:p>
          <a:p>
            <a:pPr marL="457200" indent="-457200" algn="l">
              <a:spcBef>
                <a:spcPts val="1800"/>
              </a:spcBef>
              <a:buClr>
                <a:srgbClr val="00FFFF"/>
              </a:buClr>
            </a:pPr>
            <a:r>
              <a:rPr lang="en-US" sz="3200" b="1" i="1" dirty="0" smtClean="0">
                <a:solidFill>
                  <a:srgbClr val="00FFFF"/>
                </a:solidFill>
              </a:rPr>
              <a:t>3 	</a:t>
            </a:r>
            <a:r>
              <a:rPr lang="en-US" sz="3200" b="1" dirty="0" smtClean="0"/>
              <a:t>For </a:t>
            </a:r>
            <a:r>
              <a:rPr lang="en-US" sz="3200" b="1" dirty="0"/>
              <a:t>this is the will of God, </a:t>
            </a:r>
            <a:r>
              <a:rPr lang="en-US" sz="3200" b="1" dirty="0">
                <a:solidFill>
                  <a:srgbClr val="FFFF00"/>
                </a:solidFill>
              </a:rPr>
              <a:t>your sanctification</a:t>
            </a:r>
            <a:r>
              <a:rPr lang="en-US" sz="3200" b="1" dirty="0"/>
              <a:t>: that </a:t>
            </a:r>
            <a:r>
              <a:rPr lang="en-US" sz="3200" b="1" dirty="0">
                <a:solidFill>
                  <a:srgbClr val="FFFF00"/>
                </a:solidFill>
              </a:rPr>
              <a:t>you</a:t>
            </a:r>
            <a:r>
              <a:rPr lang="en-US" sz="3200" b="1" dirty="0"/>
              <a:t> </a:t>
            </a:r>
            <a:r>
              <a:rPr lang="en-US" sz="3200" b="1" i="1" dirty="0" smtClean="0">
                <a:solidFill>
                  <a:srgbClr val="00FFFF"/>
                </a:solidFill>
              </a:rPr>
              <a:t>[by choice]</a:t>
            </a:r>
            <a:r>
              <a:rPr lang="en-US" sz="3200" b="1" dirty="0" smtClean="0"/>
              <a:t> should </a:t>
            </a:r>
            <a:r>
              <a:rPr lang="en-US" sz="3200" b="1" dirty="0"/>
              <a:t>abstain from sexual immorality; </a:t>
            </a:r>
            <a:endParaRPr lang="en-US" sz="3200" b="1" dirty="0" smtClean="0"/>
          </a:p>
          <a:p>
            <a:pPr marL="457200" indent="-457200" algn="l">
              <a:spcBef>
                <a:spcPts val="1800"/>
              </a:spcBef>
              <a:buClr>
                <a:srgbClr val="00FFFF"/>
              </a:buClr>
            </a:pPr>
            <a:r>
              <a:rPr lang="en-US" sz="3200" b="1" i="1" dirty="0" smtClean="0">
                <a:solidFill>
                  <a:srgbClr val="00FFFF"/>
                </a:solidFill>
              </a:rPr>
              <a:t>4</a:t>
            </a:r>
            <a:r>
              <a:rPr lang="en-US" sz="3200" b="1" dirty="0" smtClean="0"/>
              <a:t>   that </a:t>
            </a:r>
            <a:r>
              <a:rPr lang="en-US" sz="3200" b="1" dirty="0"/>
              <a:t>each of </a:t>
            </a:r>
            <a:r>
              <a:rPr lang="en-US" sz="3200" b="1" dirty="0">
                <a:solidFill>
                  <a:srgbClr val="FFFF00"/>
                </a:solidFill>
              </a:rPr>
              <a:t>you </a:t>
            </a:r>
            <a:r>
              <a:rPr lang="en-US" sz="3200" b="1" u="sng" dirty="0">
                <a:solidFill>
                  <a:srgbClr val="FFFF00"/>
                </a:solidFill>
              </a:rPr>
              <a:t>should know how</a:t>
            </a:r>
            <a:r>
              <a:rPr lang="en-US" sz="3200" b="1" dirty="0">
                <a:solidFill>
                  <a:srgbClr val="FFFF00"/>
                </a:solidFill>
              </a:rPr>
              <a:t> to possess his own vessel </a:t>
            </a:r>
            <a:r>
              <a:rPr lang="en-US" sz="3200" b="1" u="sng" dirty="0">
                <a:solidFill>
                  <a:srgbClr val="FFFF00"/>
                </a:solidFill>
              </a:rPr>
              <a:t>in sanctification</a:t>
            </a:r>
            <a:r>
              <a:rPr lang="en-US" sz="3200" b="1" dirty="0"/>
              <a:t> and honor, </a:t>
            </a:r>
            <a:endParaRPr lang="en-US" sz="3200" b="1" dirty="0" smtClean="0"/>
          </a:p>
          <a:p>
            <a:pPr marL="457200" indent="-457200" algn="l">
              <a:spcBef>
                <a:spcPts val="1800"/>
              </a:spcBef>
              <a:buClr>
                <a:srgbClr val="00FFFF"/>
              </a:buClr>
            </a:pPr>
            <a:r>
              <a:rPr lang="en-US" sz="3200" b="1" dirty="0" smtClean="0">
                <a:solidFill>
                  <a:srgbClr val="00FFFF"/>
                </a:solidFill>
              </a:rPr>
              <a:t>Sanctification includes the believer choosing…</a:t>
            </a:r>
          </a:p>
        </p:txBody>
      </p:sp>
    </p:spTree>
    <p:extLst>
      <p:ext uri="{BB962C8B-B14F-4D97-AF65-F5344CB8AC3E}">
        <p14:creationId xmlns:p14="http://schemas.microsoft.com/office/powerpoint/2010/main" val="14601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1066800"/>
            <a:ext cx="8351520" cy="4650568"/>
          </a:xfrm>
          <a:prstGeom prst="rect">
            <a:avLst/>
          </a:prstGeom>
          <a:noFill/>
        </p:spPr>
        <p:txBody>
          <a:bodyPr vert="horz" wrap="square" rtlCol="0">
            <a:spAutoFit/>
          </a:bodyPr>
          <a:lstStyle/>
          <a:p>
            <a:pPr marL="517525" marR="0" indent="-517525" algn="l">
              <a:lnSpc>
                <a:spcPct val="115000"/>
              </a:lnSpc>
              <a:spcBef>
                <a:spcPts val="0"/>
              </a:spcBef>
              <a:spcAft>
                <a:spcPts val="1000"/>
              </a:spcAft>
            </a:pPr>
            <a:r>
              <a:rPr lang="en-US" sz="3600" b="1" i="1" u="sng" dirty="0" smtClean="0">
                <a:solidFill>
                  <a:srgbClr val="00FFFF"/>
                </a:solidFill>
                <a:effectLst/>
              </a:rPr>
              <a:t>Colossians 1:16 (NKJV)</a:t>
            </a:r>
            <a:r>
              <a:rPr lang="en-US" sz="3600" b="1" i="1" dirty="0" smtClean="0">
                <a:solidFill>
                  <a:srgbClr val="00FFFF"/>
                </a:solidFill>
                <a:effectLst/>
              </a:rPr>
              <a:t>  </a:t>
            </a:r>
          </a:p>
          <a:p>
            <a:pPr marL="625475" marR="0" indent="-625475" algn="l">
              <a:lnSpc>
                <a:spcPct val="115000"/>
              </a:lnSpc>
              <a:spcBef>
                <a:spcPts val="0"/>
              </a:spcBef>
              <a:spcAft>
                <a:spcPts val="1000"/>
              </a:spcAft>
            </a:pPr>
            <a:r>
              <a:rPr lang="en-US" sz="3600" b="1" i="1" dirty="0" smtClean="0">
                <a:solidFill>
                  <a:srgbClr val="00FFFF"/>
                </a:solidFill>
              </a:rPr>
              <a:t>16  </a:t>
            </a:r>
            <a:r>
              <a:rPr lang="en-US" sz="3600" b="1" dirty="0" smtClean="0">
                <a:effectLst/>
              </a:rPr>
              <a:t>For by Him </a:t>
            </a:r>
            <a:r>
              <a:rPr lang="en-US" sz="3600" b="1" i="1" dirty="0" smtClean="0">
                <a:solidFill>
                  <a:srgbClr val="00FFFF"/>
                </a:solidFill>
                <a:effectLst/>
              </a:rPr>
              <a:t>[Jesus] </a:t>
            </a:r>
            <a:r>
              <a:rPr lang="en-US" sz="3600" b="1" u="sng" dirty="0" smtClean="0">
                <a:solidFill>
                  <a:srgbClr val="FFFF00"/>
                </a:solidFill>
                <a:effectLst/>
              </a:rPr>
              <a:t>all</a:t>
            </a:r>
            <a:r>
              <a:rPr lang="en-US" sz="3600" b="1" dirty="0" smtClean="0">
                <a:solidFill>
                  <a:srgbClr val="FFFF00"/>
                </a:solidFill>
                <a:effectLst/>
              </a:rPr>
              <a:t> things </a:t>
            </a:r>
            <a:r>
              <a:rPr lang="en-US" sz="3600" b="1" dirty="0" smtClean="0">
                <a:effectLst/>
              </a:rPr>
              <a:t>were created that are in heaven and that are on earth, </a:t>
            </a:r>
            <a:r>
              <a:rPr lang="en-US" sz="3600" b="1" dirty="0" smtClean="0">
                <a:solidFill>
                  <a:srgbClr val="FFFF00"/>
                </a:solidFill>
                <a:effectLst/>
              </a:rPr>
              <a:t>visible and invisible</a:t>
            </a:r>
            <a:r>
              <a:rPr lang="en-US" sz="3600" b="1" dirty="0" smtClean="0">
                <a:effectLst/>
              </a:rPr>
              <a:t>, whether thrones or dominions or principalities or powers. All things were created through Him and </a:t>
            </a:r>
            <a:r>
              <a:rPr lang="en-US" sz="3600" b="1" dirty="0" smtClean="0">
                <a:solidFill>
                  <a:srgbClr val="FFFF00"/>
                </a:solidFill>
                <a:effectLst/>
              </a:rPr>
              <a:t>for Him</a:t>
            </a:r>
            <a:r>
              <a:rPr lang="en-US" sz="3600" b="1" dirty="0" smtClean="0">
                <a:effectLst/>
              </a:rPr>
              <a:t>. </a:t>
            </a:r>
            <a:endParaRPr lang="en-US" sz="3600" b="1" dirty="0">
              <a:effectLst/>
            </a:endParaRPr>
          </a:p>
        </p:txBody>
      </p:sp>
      <p:sp>
        <p:nvSpPr>
          <p:cNvPr id="6" name="TextBox 5"/>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What is meant by “Kingdom of God?”</a:t>
            </a:r>
            <a:endParaRPr lang="en-US" sz="3600" b="1" dirty="0">
              <a:solidFill>
                <a:srgbClr val="FFFF00"/>
              </a:solidFill>
              <a:effectLst/>
            </a:endParaRPr>
          </a:p>
        </p:txBody>
      </p:sp>
      <p:sp>
        <p:nvSpPr>
          <p:cNvPr id="7" name="TextBox 6"/>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7756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5003421"/>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endParaRPr lang="en-US" sz="3200" b="1" dirty="0" smtClean="0">
              <a:solidFill>
                <a:srgbClr val="00FFFF"/>
              </a:solidFill>
            </a:endParaRPr>
          </a:p>
          <a:p>
            <a:pPr algn="l"/>
            <a:r>
              <a:rPr lang="en-US" sz="3200" b="1" dirty="0" smtClean="0">
                <a:solidFill>
                  <a:srgbClr val="00FFFF"/>
                </a:solidFill>
              </a:rPr>
              <a:t>Paul </a:t>
            </a:r>
            <a:r>
              <a:rPr lang="en-US" sz="3200" b="1" dirty="0">
                <a:solidFill>
                  <a:srgbClr val="00FFFF"/>
                </a:solidFill>
              </a:rPr>
              <a:t>illustrates </a:t>
            </a:r>
            <a:r>
              <a:rPr lang="en-US" sz="3200" b="1" i="1" dirty="0" smtClean="0">
                <a:solidFill>
                  <a:srgbClr val="00FFFF"/>
                </a:solidFill>
              </a:rPr>
              <a:t>experiential</a:t>
            </a:r>
            <a:r>
              <a:rPr lang="en-US" sz="3200" b="1" dirty="0" smtClean="0">
                <a:solidFill>
                  <a:srgbClr val="00FFFF"/>
                </a:solidFill>
              </a:rPr>
              <a:t> “</a:t>
            </a:r>
            <a:r>
              <a:rPr lang="en-US" sz="3200" b="1" dirty="0">
                <a:solidFill>
                  <a:srgbClr val="00FFFF"/>
                </a:solidFill>
              </a:rPr>
              <a:t>overcoming” in </a:t>
            </a:r>
            <a:endParaRPr lang="en-US" sz="3200" b="1" dirty="0" smtClean="0">
              <a:solidFill>
                <a:srgbClr val="00FFFF"/>
              </a:solidFill>
            </a:endParaRPr>
          </a:p>
          <a:p>
            <a:pPr algn="l">
              <a:spcBef>
                <a:spcPts val="1800"/>
              </a:spcBef>
            </a:pPr>
            <a:r>
              <a:rPr lang="en-US" sz="3200" b="1" i="1" u="sng" dirty="0" smtClean="0">
                <a:solidFill>
                  <a:srgbClr val="00FFFF"/>
                </a:solidFill>
              </a:rPr>
              <a:t>Philippians </a:t>
            </a:r>
            <a:r>
              <a:rPr lang="en-US" sz="3200" b="1" i="1" u="sng" dirty="0">
                <a:solidFill>
                  <a:srgbClr val="00FFFF"/>
                </a:solidFill>
              </a:rPr>
              <a:t>2:12 (NKJV)</a:t>
            </a:r>
            <a:r>
              <a:rPr lang="en-US" sz="3200" b="1" i="1" dirty="0">
                <a:solidFill>
                  <a:srgbClr val="00FFFF"/>
                </a:solidFill>
              </a:rPr>
              <a:t> </a:t>
            </a:r>
            <a:endParaRPr lang="en-US" sz="3200" b="1" i="1" dirty="0" smtClean="0">
              <a:solidFill>
                <a:srgbClr val="00FFFF"/>
              </a:solidFill>
            </a:endParaRPr>
          </a:p>
          <a:p>
            <a:pPr marL="685800" indent="-685800" algn="l">
              <a:spcBef>
                <a:spcPts val="1800"/>
              </a:spcBef>
            </a:pPr>
            <a:r>
              <a:rPr lang="en-US" sz="3200" b="1" i="1" dirty="0" smtClean="0">
                <a:solidFill>
                  <a:srgbClr val="00FFFF"/>
                </a:solidFill>
              </a:rPr>
              <a:t>12   </a:t>
            </a:r>
            <a:r>
              <a:rPr lang="en-US" sz="3200" b="1" dirty="0" smtClean="0"/>
              <a:t>…</a:t>
            </a:r>
            <a:r>
              <a:rPr lang="en-US" sz="3200" b="1" i="1" dirty="0" smtClean="0">
                <a:solidFill>
                  <a:srgbClr val="00FFFF"/>
                </a:solidFill>
              </a:rPr>
              <a:t>[you] </a:t>
            </a:r>
            <a:r>
              <a:rPr lang="en-US" sz="3200" b="1" dirty="0" smtClean="0"/>
              <a:t>work out your own salvation with fear and trembling; </a:t>
            </a:r>
          </a:p>
          <a:p>
            <a:pPr marL="457200" indent="-457200" algn="l">
              <a:spcBef>
                <a:spcPts val="1800"/>
              </a:spcBef>
              <a:buClr>
                <a:srgbClr val="00FFFF"/>
              </a:buClr>
              <a:buFont typeface="Arial" pitchFamily="34" charset="0"/>
              <a:buChar char="•"/>
            </a:pPr>
            <a:r>
              <a:rPr lang="en-US" sz="3200" b="1" dirty="0" smtClean="0"/>
              <a:t>Working out your salvation involves choice…</a:t>
            </a:r>
          </a:p>
        </p:txBody>
      </p:sp>
    </p:spTree>
    <p:extLst>
      <p:ext uri="{BB962C8B-B14F-4D97-AF65-F5344CB8AC3E}">
        <p14:creationId xmlns:p14="http://schemas.microsoft.com/office/powerpoint/2010/main" val="4588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5495863"/>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457200" indent="-457200" algn="l">
              <a:spcBef>
                <a:spcPts val="1800"/>
              </a:spcBef>
              <a:buClr>
                <a:srgbClr val="00FFFF"/>
              </a:buClr>
              <a:buFont typeface="Arial" pitchFamily="34" charset="0"/>
              <a:buChar char="•"/>
            </a:pPr>
            <a:r>
              <a:rPr lang="en-US" sz="3200" b="1" dirty="0" smtClean="0"/>
              <a:t>You </a:t>
            </a:r>
            <a:r>
              <a:rPr lang="en-US" sz="3200" b="1" dirty="0"/>
              <a:t>must </a:t>
            </a:r>
            <a:r>
              <a:rPr lang="en-US" sz="3200" b="1" i="1" dirty="0"/>
              <a:t>choose</a:t>
            </a:r>
            <a:r>
              <a:rPr lang="en-US" sz="3200" b="1" dirty="0"/>
              <a:t> to “work out” your salvation. </a:t>
            </a:r>
            <a:endParaRPr lang="en-US" sz="3200" b="1" dirty="0" smtClean="0"/>
          </a:p>
          <a:p>
            <a:pPr marL="457200" indent="-457200" algn="l">
              <a:spcBef>
                <a:spcPts val="1800"/>
              </a:spcBef>
              <a:buClr>
                <a:srgbClr val="00FFFF"/>
              </a:buClr>
              <a:buFont typeface="Arial" pitchFamily="34" charset="0"/>
              <a:buChar char="•"/>
            </a:pPr>
            <a:r>
              <a:rPr lang="en-US" sz="3200" b="1" dirty="0" smtClean="0"/>
              <a:t>Working out your salvation does </a:t>
            </a:r>
            <a:r>
              <a:rPr lang="en-US" sz="3200" b="1" u="sng" dirty="0" smtClean="0"/>
              <a:t>not</a:t>
            </a:r>
            <a:r>
              <a:rPr lang="en-US" sz="3200" b="1" dirty="0" smtClean="0"/>
              <a:t> </a:t>
            </a:r>
            <a:r>
              <a:rPr lang="en-US" sz="3200" b="1" dirty="0"/>
              <a:t>mean you are saved by your works. </a:t>
            </a:r>
            <a:endParaRPr lang="en-US" sz="3200" b="1" dirty="0" smtClean="0"/>
          </a:p>
          <a:p>
            <a:pPr marL="457200" indent="-457200" algn="l">
              <a:spcBef>
                <a:spcPts val="1800"/>
              </a:spcBef>
              <a:buClr>
                <a:srgbClr val="00FFFF"/>
              </a:buClr>
              <a:buFont typeface="Arial" pitchFamily="34" charset="0"/>
              <a:buChar char="•"/>
            </a:pPr>
            <a:r>
              <a:rPr lang="en-US" sz="3200" b="1" dirty="0" smtClean="0"/>
              <a:t>It </a:t>
            </a:r>
            <a:r>
              <a:rPr lang="en-US" sz="3200" b="1" dirty="0"/>
              <a:t>means that in the midst of the salvation that God has </a:t>
            </a:r>
            <a:r>
              <a:rPr lang="en-US" sz="3200" b="1" dirty="0">
                <a:solidFill>
                  <a:srgbClr val="FFFF00"/>
                </a:solidFill>
              </a:rPr>
              <a:t>freely</a:t>
            </a:r>
            <a:r>
              <a:rPr lang="en-US" sz="3200" b="1" dirty="0"/>
              <a:t> given you, you must participate in the salvation experience to </a:t>
            </a:r>
            <a:r>
              <a:rPr lang="en-US" sz="3200" b="1" dirty="0">
                <a:solidFill>
                  <a:srgbClr val="FFFF00"/>
                </a:solidFill>
              </a:rPr>
              <a:t>earn rewards</a:t>
            </a:r>
            <a:r>
              <a:rPr lang="en-US" sz="3200" b="1" dirty="0"/>
              <a:t>; and you do this with fear and trembling. </a:t>
            </a:r>
            <a:endParaRPr lang="en-US" sz="3200" dirty="0"/>
          </a:p>
        </p:txBody>
      </p:sp>
    </p:spTree>
    <p:extLst>
      <p:ext uri="{BB962C8B-B14F-4D97-AF65-F5344CB8AC3E}">
        <p14:creationId xmlns:p14="http://schemas.microsoft.com/office/powerpoint/2010/main" val="405776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4157035"/>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endParaRPr lang="en-US" sz="1200" b="1" dirty="0" smtClean="0"/>
          </a:p>
          <a:p>
            <a:pPr marL="350838" indent="-350838" algn="l"/>
            <a:r>
              <a:rPr lang="en-US" sz="3200" b="1" dirty="0" smtClean="0">
                <a:solidFill>
                  <a:srgbClr val="00FFFF"/>
                </a:solidFill>
              </a:rPr>
              <a:t>Again</a:t>
            </a:r>
            <a:r>
              <a:rPr lang="en-US" sz="3200" b="1" dirty="0">
                <a:solidFill>
                  <a:srgbClr val="00FFFF"/>
                </a:solidFill>
              </a:rPr>
              <a:t>, Paul writes in </a:t>
            </a:r>
            <a:r>
              <a:rPr lang="en-US" sz="3200" b="1" i="1" u="sng" dirty="0">
                <a:solidFill>
                  <a:srgbClr val="00FFFF"/>
                </a:solidFill>
              </a:rPr>
              <a:t>2 Corinthians 10:5 (NKJV)</a:t>
            </a:r>
            <a:r>
              <a:rPr lang="en-US" sz="3200" b="1" i="1" dirty="0">
                <a:solidFill>
                  <a:srgbClr val="00FFFF"/>
                </a:solidFill>
              </a:rPr>
              <a:t> </a:t>
            </a:r>
            <a:endParaRPr lang="en-US" sz="3200" b="1" i="1" dirty="0" smtClean="0">
              <a:solidFill>
                <a:srgbClr val="00FFFF"/>
              </a:solidFill>
            </a:endParaRPr>
          </a:p>
          <a:p>
            <a:pPr marL="350838" indent="-350838" algn="l">
              <a:spcBef>
                <a:spcPts val="1200"/>
              </a:spcBef>
            </a:pPr>
            <a:r>
              <a:rPr lang="en-US" sz="3200" b="1" i="1" dirty="0" smtClean="0">
                <a:solidFill>
                  <a:srgbClr val="00FFFF"/>
                </a:solidFill>
              </a:rPr>
              <a:t>5  </a:t>
            </a:r>
            <a:r>
              <a:rPr lang="en-US" sz="3200" b="1" i="1" dirty="0" smtClean="0"/>
              <a:t>“</a:t>
            </a:r>
            <a:r>
              <a:rPr lang="en-US" sz="3200" b="1" dirty="0" smtClean="0"/>
              <a:t>casting </a:t>
            </a:r>
            <a:r>
              <a:rPr lang="en-US" sz="3200" b="1" dirty="0"/>
              <a:t>down arguments and every high </a:t>
            </a:r>
            <a:r>
              <a:rPr lang="en-US" sz="3200" b="1" dirty="0" smtClean="0"/>
              <a:t> thing </a:t>
            </a:r>
            <a:r>
              <a:rPr lang="en-US" sz="3200" b="1" dirty="0"/>
              <a:t>that exalts itself against the knowledge of God</a:t>
            </a:r>
            <a:r>
              <a:rPr lang="en-US" sz="3200" b="1" dirty="0" smtClean="0"/>
              <a:t>,</a:t>
            </a:r>
            <a:r>
              <a:rPr lang="en-US" sz="3200" b="1" i="1" dirty="0" smtClean="0">
                <a:solidFill>
                  <a:srgbClr val="00FFFF"/>
                </a:solidFill>
              </a:rPr>
              <a:t> [you]</a:t>
            </a:r>
            <a:r>
              <a:rPr lang="en-US" sz="3200" b="1" dirty="0" smtClean="0"/>
              <a:t> </a:t>
            </a:r>
            <a:r>
              <a:rPr lang="en-US" sz="3200" b="1" u="sng" dirty="0" smtClean="0">
                <a:solidFill>
                  <a:srgbClr val="FFFF00"/>
                </a:solidFill>
              </a:rPr>
              <a:t>bring[</a:t>
            </a:r>
            <a:r>
              <a:rPr lang="en-US" sz="3200" b="1" u="sng" dirty="0" err="1" smtClean="0">
                <a:solidFill>
                  <a:srgbClr val="FFFF00"/>
                </a:solidFill>
              </a:rPr>
              <a:t>ing</a:t>
            </a:r>
            <a:r>
              <a:rPr lang="en-US" sz="3200" b="1" u="sng" dirty="0" smtClean="0">
                <a:solidFill>
                  <a:srgbClr val="FFFF00"/>
                </a:solidFill>
              </a:rPr>
              <a:t>] </a:t>
            </a:r>
            <a:r>
              <a:rPr lang="en-US" sz="3200" b="1" u="sng" dirty="0">
                <a:solidFill>
                  <a:srgbClr val="FFFF00"/>
                </a:solidFill>
              </a:rPr>
              <a:t>every thought into captivity</a:t>
            </a:r>
            <a:r>
              <a:rPr lang="en-US" sz="3200" b="1" dirty="0">
                <a:solidFill>
                  <a:srgbClr val="FFFF00"/>
                </a:solidFill>
              </a:rPr>
              <a:t> </a:t>
            </a:r>
            <a:r>
              <a:rPr lang="en-US" sz="3200" b="1" dirty="0"/>
              <a:t>to the obedience of Christ</a:t>
            </a:r>
            <a:r>
              <a:rPr lang="en-US" sz="3200" b="1" dirty="0" smtClean="0"/>
              <a:t>,</a:t>
            </a:r>
            <a:r>
              <a:rPr lang="en-US" sz="3200" b="1" i="1" dirty="0" smtClean="0"/>
              <a:t>”</a:t>
            </a:r>
          </a:p>
        </p:txBody>
      </p:sp>
    </p:spTree>
    <p:extLst>
      <p:ext uri="{BB962C8B-B14F-4D97-AF65-F5344CB8AC3E}">
        <p14:creationId xmlns:p14="http://schemas.microsoft.com/office/powerpoint/2010/main" val="42670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5449697"/>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457200" indent="-457200" algn="l">
              <a:spcBef>
                <a:spcPts val="1800"/>
              </a:spcBef>
              <a:buClr>
                <a:srgbClr val="00FFFF"/>
              </a:buClr>
              <a:buFont typeface="Arial" pitchFamily="34" charset="0"/>
              <a:buChar char="•"/>
            </a:pPr>
            <a:r>
              <a:rPr lang="en-US" sz="3200" b="1" dirty="0" smtClean="0"/>
              <a:t>The </a:t>
            </a:r>
            <a:r>
              <a:rPr lang="en-US" sz="3200" b="1" dirty="0"/>
              <a:t>believer’s part in </a:t>
            </a:r>
            <a:r>
              <a:rPr lang="en-US" sz="3200" b="1" i="1" dirty="0"/>
              <a:t>experiential </a:t>
            </a:r>
            <a:r>
              <a:rPr lang="en-US" sz="3200" b="1" dirty="0"/>
              <a:t>“overcoming” is to </a:t>
            </a:r>
            <a:r>
              <a:rPr lang="en-US" sz="3200" b="1" u="sng" dirty="0"/>
              <a:t>actively</a:t>
            </a:r>
            <a:r>
              <a:rPr lang="en-US" sz="3200" b="1" dirty="0"/>
              <a:t> take his thoughts into captivity to the obedience of Christ.</a:t>
            </a:r>
            <a:r>
              <a:rPr lang="en-US" sz="3200" b="1" i="1" dirty="0"/>
              <a:t> </a:t>
            </a:r>
            <a:endParaRPr lang="en-US" sz="3200" b="1" i="1" dirty="0" smtClean="0"/>
          </a:p>
          <a:p>
            <a:pPr marL="457200" indent="-457200" algn="l">
              <a:spcBef>
                <a:spcPts val="1800"/>
              </a:spcBef>
              <a:buClr>
                <a:srgbClr val="00FFFF"/>
              </a:buClr>
              <a:buFont typeface="Arial" pitchFamily="34" charset="0"/>
              <a:buChar char="•"/>
            </a:pPr>
            <a:r>
              <a:rPr lang="en-US" sz="3200" b="1" dirty="0" smtClean="0"/>
              <a:t>How </a:t>
            </a:r>
            <a:r>
              <a:rPr lang="en-US" sz="3200" b="1" dirty="0"/>
              <a:t>well a believer participates in the </a:t>
            </a:r>
            <a:r>
              <a:rPr lang="en-US" sz="3200" b="1" i="1" dirty="0"/>
              <a:t>experiential</a:t>
            </a:r>
            <a:r>
              <a:rPr lang="en-US" sz="3200" b="1" dirty="0"/>
              <a:t> overcoming process </a:t>
            </a:r>
            <a:r>
              <a:rPr lang="en-US" sz="3200" b="1" dirty="0" smtClean="0"/>
              <a:t>determines </a:t>
            </a:r>
            <a:r>
              <a:rPr lang="en-US" sz="3200" b="1" dirty="0"/>
              <a:t>his rewards at the time of the believer’s judgment (2 Cor. 5:10). </a:t>
            </a:r>
            <a:endParaRPr lang="en-US" sz="3200" dirty="0"/>
          </a:p>
        </p:txBody>
      </p:sp>
    </p:spTree>
    <p:extLst>
      <p:ext uri="{BB962C8B-B14F-4D97-AF65-F5344CB8AC3E}">
        <p14:creationId xmlns:p14="http://schemas.microsoft.com/office/powerpoint/2010/main" val="4359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457200"/>
            <a:ext cx="8686800" cy="4772589"/>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457200" indent="-457200" algn="l">
              <a:spcBef>
                <a:spcPts val="1800"/>
              </a:spcBef>
              <a:buClr>
                <a:srgbClr val="00FFFF"/>
              </a:buClr>
              <a:buFont typeface="Arial" pitchFamily="34" charset="0"/>
              <a:buChar char="•"/>
            </a:pPr>
            <a:r>
              <a:rPr lang="en-US" sz="3200" b="1" dirty="0">
                <a:solidFill>
                  <a:srgbClr val="00FFFF"/>
                </a:solidFill>
              </a:rPr>
              <a:t>Paul continues on the subject of </a:t>
            </a:r>
            <a:r>
              <a:rPr lang="en-US" sz="3200" b="1" i="1" dirty="0">
                <a:solidFill>
                  <a:srgbClr val="00FFFF"/>
                </a:solidFill>
              </a:rPr>
              <a:t>experiential </a:t>
            </a:r>
            <a:r>
              <a:rPr lang="en-US" sz="3200" b="1" dirty="0">
                <a:solidFill>
                  <a:srgbClr val="00FFFF"/>
                </a:solidFill>
              </a:rPr>
              <a:t>overcoming by writing in </a:t>
            </a:r>
            <a:r>
              <a:rPr lang="en-US" sz="3200" b="1" i="1" u="sng" dirty="0">
                <a:solidFill>
                  <a:srgbClr val="00FFFF"/>
                </a:solidFill>
              </a:rPr>
              <a:t>Philippians 3:12–14 </a:t>
            </a:r>
            <a:endParaRPr lang="en-US" sz="3200" b="1" i="1" u="sng" dirty="0" smtClean="0">
              <a:solidFill>
                <a:srgbClr val="00FFFF"/>
              </a:solidFill>
            </a:endParaRPr>
          </a:p>
          <a:p>
            <a:pPr marL="808038" indent="-625475" algn="l">
              <a:spcBef>
                <a:spcPts val="1800"/>
              </a:spcBef>
              <a:buClr>
                <a:srgbClr val="00FFFF"/>
              </a:buClr>
            </a:pPr>
            <a:r>
              <a:rPr lang="en-US" sz="3200" b="1" i="1" dirty="0" smtClean="0">
                <a:solidFill>
                  <a:srgbClr val="00FFFF"/>
                </a:solidFill>
              </a:rPr>
              <a:t>12</a:t>
            </a:r>
            <a:r>
              <a:rPr lang="en-US" sz="3200" i="1" dirty="0" smtClean="0">
                <a:solidFill>
                  <a:srgbClr val="00FFFF"/>
                </a:solidFill>
              </a:rPr>
              <a:t> </a:t>
            </a:r>
            <a:r>
              <a:rPr lang="en-US" sz="3200" i="1" dirty="0" smtClean="0"/>
              <a:t>  </a:t>
            </a:r>
            <a:r>
              <a:rPr lang="en-US" sz="3200" b="1" dirty="0" smtClean="0"/>
              <a:t>Not </a:t>
            </a:r>
            <a:r>
              <a:rPr lang="en-US" sz="3200" b="1" dirty="0"/>
              <a:t>that I have already attained, or am already </a:t>
            </a:r>
            <a:r>
              <a:rPr lang="en-US" sz="3200" b="1" dirty="0" smtClean="0"/>
              <a:t>perfected</a:t>
            </a:r>
            <a:r>
              <a:rPr lang="en-US" sz="3200" i="1" dirty="0" smtClean="0"/>
              <a:t>; </a:t>
            </a:r>
            <a:r>
              <a:rPr lang="en-US" sz="3200" b="1" dirty="0"/>
              <a:t>but I press on, that I may lay hold of that for which Christ Jesus has also laid hold of me. </a:t>
            </a:r>
            <a:endParaRPr lang="en-US" sz="3200" b="1" dirty="0" smtClean="0"/>
          </a:p>
        </p:txBody>
      </p:sp>
    </p:spTree>
    <p:extLst>
      <p:ext uri="{BB962C8B-B14F-4D97-AF65-F5344CB8AC3E}">
        <p14:creationId xmlns:p14="http://schemas.microsoft.com/office/powerpoint/2010/main" val="39512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228600"/>
            <a:ext cx="8686800" cy="6249916"/>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spcBef>
                <a:spcPts val="1800"/>
              </a:spcBef>
              <a:buClr>
                <a:srgbClr val="00FFFF"/>
              </a:buClr>
            </a:pPr>
            <a:r>
              <a:rPr lang="en-US" sz="3200" b="1" i="1" u="sng" dirty="0" smtClean="0">
                <a:solidFill>
                  <a:srgbClr val="00FFFF"/>
                </a:solidFill>
              </a:rPr>
              <a:t>Philippians </a:t>
            </a:r>
            <a:r>
              <a:rPr lang="en-US" sz="3200" b="1" i="1" u="sng" dirty="0">
                <a:solidFill>
                  <a:srgbClr val="00FFFF"/>
                </a:solidFill>
              </a:rPr>
              <a:t>3:12–14 </a:t>
            </a:r>
            <a:endParaRPr lang="en-US" sz="3200" b="1" i="1" u="sng" dirty="0" smtClean="0">
              <a:solidFill>
                <a:srgbClr val="00FFFF"/>
              </a:solidFill>
            </a:endParaRPr>
          </a:p>
          <a:p>
            <a:pPr marL="625475" indent="-625475" algn="l">
              <a:spcBef>
                <a:spcPts val="600"/>
              </a:spcBef>
              <a:buClr>
                <a:srgbClr val="00FFFF"/>
              </a:buClr>
            </a:pPr>
            <a:r>
              <a:rPr lang="en-US" sz="3200" b="1" i="1" dirty="0" smtClean="0">
                <a:solidFill>
                  <a:srgbClr val="00FFFF"/>
                </a:solidFill>
              </a:rPr>
              <a:t>13</a:t>
            </a:r>
            <a:r>
              <a:rPr lang="en-US" sz="3200" b="1" dirty="0" smtClean="0"/>
              <a:t>  Brethren</a:t>
            </a:r>
            <a:r>
              <a:rPr lang="en-US" sz="3200" b="1" dirty="0"/>
              <a:t>, I do not count myself to have apprehended perfection; but one thing I do, forgetting those things which are behind and reaching forward to those things which are ahead, </a:t>
            </a:r>
            <a:endParaRPr lang="en-US" sz="3200" b="1" dirty="0" smtClean="0"/>
          </a:p>
          <a:p>
            <a:pPr marL="625475" indent="-625475" algn="l">
              <a:spcBef>
                <a:spcPts val="600"/>
              </a:spcBef>
              <a:buClr>
                <a:srgbClr val="00FFFF"/>
              </a:buClr>
            </a:pPr>
            <a:r>
              <a:rPr lang="en-US" sz="3200" b="1" i="1" dirty="0" smtClean="0">
                <a:solidFill>
                  <a:srgbClr val="00FFFF"/>
                </a:solidFill>
              </a:rPr>
              <a:t>14   </a:t>
            </a:r>
            <a:r>
              <a:rPr lang="en-US" sz="3200" b="1" dirty="0" smtClean="0"/>
              <a:t>I </a:t>
            </a:r>
            <a:r>
              <a:rPr lang="en-US" sz="3200" b="1" dirty="0"/>
              <a:t>press toward the goal for the prize of the upward call of God in Christ Jesus. </a:t>
            </a:r>
            <a:endParaRPr lang="en-US" sz="3200" b="1" dirty="0" smtClean="0"/>
          </a:p>
          <a:p>
            <a:pPr marL="571500" indent="-342900" algn="l">
              <a:spcBef>
                <a:spcPts val="600"/>
              </a:spcBef>
              <a:buClr>
                <a:srgbClr val="00FFFF"/>
              </a:buClr>
              <a:buFont typeface="Arial" pitchFamily="34" charset="0"/>
              <a:buChar char="•"/>
              <a:tabLst>
                <a:tab pos="2743200" algn="l"/>
              </a:tabLst>
            </a:pPr>
            <a:r>
              <a:rPr lang="en-US" sz="3200" b="1" dirty="0" smtClean="0"/>
              <a:t>The </a:t>
            </a:r>
            <a:r>
              <a:rPr lang="en-US" sz="3200" b="1" dirty="0"/>
              <a:t>prize is </a:t>
            </a:r>
            <a:r>
              <a:rPr lang="en-US" sz="3200" b="1" u="sng" dirty="0"/>
              <a:t>not</a:t>
            </a:r>
            <a:r>
              <a:rPr lang="en-US" sz="3200" b="1" dirty="0"/>
              <a:t> salvation! </a:t>
            </a:r>
            <a:endParaRPr lang="en-US" sz="3200" dirty="0"/>
          </a:p>
        </p:txBody>
      </p:sp>
    </p:spTree>
    <p:extLst>
      <p:ext uri="{BB962C8B-B14F-4D97-AF65-F5344CB8AC3E}">
        <p14:creationId xmlns:p14="http://schemas.microsoft.com/office/powerpoint/2010/main" val="41800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228600"/>
            <a:ext cx="8686800" cy="4464812"/>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marL="457200" indent="-457200" algn="l">
              <a:spcBef>
                <a:spcPts val="1800"/>
              </a:spcBef>
              <a:buClr>
                <a:srgbClr val="00FFFF"/>
              </a:buClr>
              <a:buFont typeface="Arial" pitchFamily="34" charset="0"/>
              <a:buChar char="•"/>
            </a:pPr>
            <a:r>
              <a:rPr lang="en-US" sz="3200" b="1" dirty="0"/>
              <a:t>The opportunity for a believer to gain rewards is mentioned often in Scripture. </a:t>
            </a:r>
            <a:endParaRPr lang="en-US" sz="3200" b="1" dirty="0" smtClean="0"/>
          </a:p>
          <a:p>
            <a:pPr marL="457200" indent="-457200" algn="l">
              <a:spcBef>
                <a:spcPts val="1800"/>
              </a:spcBef>
              <a:buClr>
                <a:srgbClr val="00FFFF"/>
              </a:buClr>
              <a:buFont typeface="Arial" pitchFamily="34" charset="0"/>
              <a:buChar char="•"/>
            </a:pPr>
            <a:r>
              <a:rPr lang="en-US" sz="3200" b="1" dirty="0" smtClean="0"/>
              <a:t>Eternal </a:t>
            </a:r>
            <a:r>
              <a:rPr lang="en-US" sz="3200" b="1" dirty="0"/>
              <a:t>salvation is </a:t>
            </a:r>
            <a:r>
              <a:rPr lang="en-US" sz="3200" b="1" u="sng" dirty="0"/>
              <a:t>not</a:t>
            </a:r>
            <a:r>
              <a:rPr lang="en-US" sz="3200" b="1" dirty="0"/>
              <a:t> a </a:t>
            </a:r>
            <a:r>
              <a:rPr lang="en-US" sz="3200" b="1" dirty="0" smtClean="0"/>
              <a:t>reward, but </a:t>
            </a:r>
            <a:r>
              <a:rPr lang="en-US" sz="3200" b="1" dirty="0"/>
              <a:t>a </a:t>
            </a:r>
            <a:r>
              <a:rPr lang="en-US" sz="3200" b="1" dirty="0">
                <a:solidFill>
                  <a:srgbClr val="FFFF00"/>
                </a:solidFill>
              </a:rPr>
              <a:t>free gift</a:t>
            </a:r>
            <a:r>
              <a:rPr lang="en-US" sz="3200" b="1" dirty="0"/>
              <a:t>. Paul brings clarity to this issue </a:t>
            </a:r>
            <a:r>
              <a:rPr lang="en-US" sz="3200" b="1" dirty="0" smtClean="0"/>
              <a:t>in                       1 Corinthians 3:12-15… </a:t>
            </a:r>
          </a:p>
          <a:p>
            <a:pPr algn="l"/>
            <a:endParaRPr lang="en-US" sz="1200" b="1" i="1" u="sng" dirty="0" smtClean="0"/>
          </a:p>
        </p:txBody>
      </p:sp>
    </p:spTree>
    <p:extLst>
      <p:ext uri="{BB962C8B-B14F-4D97-AF65-F5344CB8AC3E}">
        <p14:creationId xmlns:p14="http://schemas.microsoft.com/office/powerpoint/2010/main" val="31956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228600"/>
            <a:ext cx="8686800" cy="7573355"/>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endParaRPr lang="en-US" sz="1200" b="1" i="1" u="sng" dirty="0" smtClean="0"/>
          </a:p>
          <a:p>
            <a:pPr algn="l"/>
            <a:r>
              <a:rPr lang="en-US" sz="3200" b="1" i="1" u="sng" dirty="0" smtClean="0">
                <a:solidFill>
                  <a:srgbClr val="00FFFF"/>
                </a:solidFill>
              </a:rPr>
              <a:t>1 </a:t>
            </a:r>
            <a:r>
              <a:rPr lang="en-US" sz="3200" b="1" i="1" u="sng" dirty="0">
                <a:solidFill>
                  <a:srgbClr val="00FFFF"/>
                </a:solidFill>
              </a:rPr>
              <a:t>Corinthians 3:11–15 (NKJV)</a:t>
            </a:r>
            <a:r>
              <a:rPr lang="en-US" sz="3200" b="1" i="1" dirty="0">
                <a:solidFill>
                  <a:srgbClr val="00FFFF"/>
                </a:solidFill>
              </a:rPr>
              <a:t> </a:t>
            </a:r>
            <a:r>
              <a:rPr lang="en-US" sz="3200" b="1" i="1" dirty="0" smtClean="0"/>
              <a:t>  </a:t>
            </a:r>
            <a:r>
              <a:rPr lang="en-US" sz="3200" b="1" dirty="0" smtClean="0"/>
              <a:t>For </a:t>
            </a:r>
            <a:r>
              <a:rPr lang="en-US" sz="3200" b="1" dirty="0"/>
              <a:t>no other foundation can anyone lay than that which is laid, which is Jesus Christ. </a:t>
            </a:r>
            <a:endParaRPr lang="en-US" sz="3200" b="1" dirty="0" smtClean="0"/>
          </a:p>
          <a:p>
            <a:pPr marL="457200" indent="-457200" algn="l">
              <a:spcBef>
                <a:spcPts val="1200"/>
              </a:spcBef>
              <a:buClr>
                <a:srgbClr val="00FFFF"/>
              </a:buClr>
              <a:buFont typeface="Arial" pitchFamily="34" charset="0"/>
              <a:buChar char="•"/>
            </a:pPr>
            <a:r>
              <a:rPr lang="en-US" sz="3200" b="1" dirty="0" smtClean="0"/>
              <a:t>No </a:t>
            </a:r>
            <a:r>
              <a:rPr lang="en-US" sz="3200" b="1" dirty="0"/>
              <a:t>one can add to the work that Jesus completed on the cross for our eternal security. </a:t>
            </a:r>
            <a:endParaRPr lang="en-US" sz="3200" b="1" dirty="0" smtClean="0"/>
          </a:p>
          <a:p>
            <a:pPr marL="457200" indent="-457200" algn="l">
              <a:spcBef>
                <a:spcPts val="1200"/>
              </a:spcBef>
              <a:buClr>
                <a:srgbClr val="00FFFF"/>
              </a:buClr>
              <a:buFont typeface="Arial" pitchFamily="34" charset="0"/>
              <a:buChar char="•"/>
            </a:pPr>
            <a:r>
              <a:rPr lang="en-US" sz="3200" b="1" dirty="0" smtClean="0"/>
              <a:t>This </a:t>
            </a:r>
            <a:r>
              <a:rPr lang="en-US" sz="3200" b="1" dirty="0"/>
              <a:t>is called </a:t>
            </a:r>
            <a:r>
              <a:rPr lang="en-US" sz="3200" b="1" dirty="0" smtClean="0"/>
              <a:t>justification;  </a:t>
            </a:r>
            <a:r>
              <a:rPr lang="en-US" sz="3200" b="1" i="1" u="sng" dirty="0" smtClean="0"/>
              <a:t>positional</a:t>
            </a:r>
            <a:r>
              <a:rPr lang="en-US" sz="3200" b="1" i="1" dirty="0" smtClean="0"/>
              <a:t> </a:t>
            </a:r>
            <a:r>
              <a:rPr lang="en-US" sz="3200" b="1" dirty="0"/>
              <a:t>“overcoming.” </a:t>
            </a:r>
            <a:endParaRPr lang="en-US" sz="3200" b="1" dirty="0" smtClean="0"/>
          </a:p>
          <a:p>
            <a:pPr marL="457200" indent="-457200" algn="l">
              <a:spcBef>
                <a:spcPts val="1200"/>
              </a:spcBef>
              <a:buClr>
                <a:srgbClr val="00FFFF"/>
              </a:buClr>
              <a:buFont typeface="Arial" pitchFamily="34" charset="0"/>
              <a:buChar char="•"/>
            </a:pPr>
            <a:r>
              <a:rPr lang="en-US" sz="3200" b="1" dirty="0" smtClean="0"/>
              <a:t>Next, Paul writes about </a:t>
            </a:r>
            <a:r>
              <a:rPr lang="en-US" sz="3200" b="1" i="1" u="sng" dirty="0" smtClean="0"/>
              <a:t>experiential</a:t>
            </a:r>
            <a:r>
              <a:rPr lang="en-US" sz="3200" b="1" dirty="0" smtClean="0"/>
              <a:t> “overcoming” based on the believers work: </a:t>
            </a:r>
          </a:p>
          <a:p>
            <a:pPr marL="457200" indent="-457200" algn="l">
              <a:spcBef>
                <a:spcPts val="1200"/>
              </a:spcBef>
              <a:buClr>
                <a:srgbClr val="00FFFF"/>
              </a:buClr>
              <a:buFont typeface="Arial" pitchFamily="34" charset="0"/>
              <a:buChar char="•"/>
            </a:pPr>
            <a:endParaRPr lang="en-US" sz="3200" b="1" dirty="0" smtClean="0"/>
          </a:p>
          <a:p>
            <a:pPr algn="l"/>
            <a:endParaRPr lang="en-US" sz="3200" b="1" dirty="0"/>
          </a:p>
        </p:txBody>
      </p:sp>
    </p:spTree>
    <p:extLst>
      <p:ext uri="{BB962C8B-B14F-4D97-AF65-F5344CB8AC3E}">
        <p14:creationId xmlns:p14="http://schemas.microsoft.com/office/powerpoint/2010/main" val="12611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228600"/>
            <a:ext cx="8686800" cy="5372753"/>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endParaRPr lang="en-US" sz="1200" b="1" i="1" u="sng" dirty="0" smtClean="0"/>
          </a:p>
          <a:p>
            <a:pPr algn="l">
              <a:spcBef>
                <a:spcPts val="1800"/>
              </a:spcBef>
              <a:tabLst>
                <a:tab pos="685800" algn="l"/>
              </a:tabLst>
            </a:pPr>
            <a:r>
              <a:rPr lang="en-US" sz="3200" b="1" i="1" u="sng" dirty="0" smtClean="0">
                <a:solidFill>
                  <a:srgbClr val="00FFFF"/>
                </a:solidFill>
              </a:rPr>
              <a:t>1 Corinthians 3:11–15 (NKJV)</a:t>
            </a:r>
            <a:r>
              <a:rPr lang="en-US" sz="3200" b="1" i="1" dirty="0" smtClean="0">
                <a:solidFill>
                  <a:srgbClr val="00FFFF"/>
                </a:solidFill>
              </a:rPr>
              <a:t>   </a:t>
            </a:r>
          </a:p>
          <a:p>
            <a:pPr marL="625475" indent="-625475" algn="l">
              <a:spcBef>
                <a:spcPts val="600"/>
              </a:spcBef>
              <a:tabLst>
                <a:tab pos="685800" algn="l"/>
              </a:tabLst>
            </a:pPr>
            <a:r>
              <a:rPr lang="en-US" sz="3200" b="1" i="1" dirty="0" smtClean="0">
                <a:solidFill>
                  <a:srgbClr val="00FFFF"/>
                </a:solidFill>
              </a:rPr>
              <a:t>12   </a:t>
            </a:r>
            <a:r>
              <a:rPr lang="en-US" sz="3200" b="1" dirty="0" smtClean="0"/>
              <a:t>Now </a:t>
            </a:r>
            <a:r>
              <a:rPr lang="en-US" sz="3200" b="1" dirty="0"/>
              <a:t>if anyone builds on this foundation with gold, silver, precious stones, wood, hay, straw, </a:t>
            </a:r>
            <a:endParaRPr lang="en-US" sz="3200" b="1" dirty="0" smtClean="0"/>
          </a:p>
          <a:p>
            <a:pPr marL="625475" indent="-625475" algn="l">
              <a:spcBef>
                <a:spcPts val="600"/>
              </a:spcBef>
              <a:tabLst>
                <a:tab pos="685800" algn="l"/>
              </a:tabLst>
            </a:pPr>
            <a:r>
              <a:rPr lang="en-US" sz="3200" b="1" i="1" dirty="0" smtClean="0">
                <a:solidFill>
                  <a:srgbClr val="00FFFF"/>
                </a:solidFill>
              </a:rPr>
              <a:t>13</a:t>
            </a:r>
            <a:r>
              <a:rPr lang="en-US" sz="3200" b="1" dirty="0" smtClean="0"/>
              <a:t>   each </a:t>
            </a:r>
            <a:r>
              <a:rPr lang="en-US" sz="3200" b="1" dirty="0"/>
              <a:t>one’s </a:t>
            </a:r>
            <a:r>
              <a:rPr lang="en-US" sz="3200" b="1" u="sng" dirty="0">
                <a:solidFill>
                  <a:srgbClr val="FFFF00"/>
                </a:solidFill>
              </a:rPr>
              <a:t>work</a:t>
            </a:r>
            <a:r>
              <a:rPr lang="en-US" sz="3200" b="1" dirty="0"/>
              <a:t> will become clear; for the Day will declare it, because it will be revealed by fire; and the fire will test each one’s work, of what sort it is. </a:t>
            </a:r>
            <a:endParaRPr lang="en-US" sz="3200" b="1" dirty="0" smtClean="0"/>
          </a:p>
        </p:txBody>
      </p:sp>
    </p:spTree>
    <p:extLst>
      <p:ext uri="{BB962C8B-B14F-4D97-AF65-F5344CB8AC3E}">
        <p14:creationId xmlns:p14="http://schemas.microsoft.com/office/powerpoint/2010/main" val="5083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7600" y="6340935"/>
            <a:ext cx="1828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14</a:t>
            </a:r>
            <a:endParaRPr lang="en-US" sz="2400" b="1" dirty="0">
              <a:effectLst/>
            </a:endParaRPr>
          </a:p>
        </p:txBody>
      </p:sp>
      <p:sp>
        <p:nvSpPr>
          <p:cNvPr id="7" name="TextBox 6"/>
          <p:cNvSpPr txBox="1"/>
          <p:nvPr/>
        </p:nvSpPr>
        <p:spPr>
          <a:xfrm>
            <a:off x="304800" y="228600"/>
            <a:ext cx="8686800" cy="6588470"/>
          </a:xfrm>
          <a:prstGeom prst="rect">
            <a:avLst/>
          </a:prstGeom>
          <a:noFill/>
        </p:spPr>
        <p:txBody>
          <a:bodyPr vert="horz" wrap="square" rtlCol="0">
            <a:spAutoFit/>
          </a:bodyPr>
          <a:lstStyle/>
          <a:p>
            <a:pPr marR="0" algn="l">
              <a:lnSpc>
                <a:spcPct val="115000"/>
              </a:lnSpc>
              <a:spcBef>
                <a:spcPts val="0"/>
              </a:spcBef>
              <a:spcAft>
                <a:spcPts val="1000"/>
              </a:spcAft>
              <a:buClr>
                <a:srgbClr val="00FFFF"/>
              </a:buClr>
            </a:pPr>
            <a:r>
              <a:rPr lang="en-US" sz="3200" b="1" i="1" u="sng" dirty="0" smtClean="0">
                <a:solidFill>
                  <a:srgbClr val="00FFFF"/>
                </a:solidFill>
              </a:rPr>
              <a:t>Sanctification</a:t>
            </a:r>
            <a:r>
              <a:rPr lang="en-US" sz="3200" b="1" i="1" dirty="0" smtClean="0">
                <a:solidFill>
                  <a:srgbClr val="00FFFF"/>
                </a:solidFill>
              </a:rPr>
              <a:t> </a:t>
            </a:r>
            <a:r>
              <a:rPr lang="en-US" sz="3200" b="1" i="1" dirty="0">
                <a:solidFill>
                  <a:srgbClr val="00FFFF"/>
                </a:solidFill>
              </a:rPr>
              <a:t>in the KINGDOM Present:</a:t>
            </a:r>
            <a:r>
              <a:rPr lang="en-US" sz="3200" b="1" dirty="0">
                <a:solidFill>
                  <a:srgbClr val="00FFFF"/>
                </a:solidFill>
              </a:rPr>
              <a:t> </a:t>
            </a:r>
            <a:endParaRPr lang="en-US" sz="3200" b="1" dirty="0" smtClean="0">
              <a:solidFill>
                <a:srgbClr val="00FFFF"/>
              </a:solidFill>
            </a:endParaRPr>
          </a:p>
          <a:p>
            <a:pPr algn="l">
              <a:spcBef>
                <a:spcPts val="600"/>
              </a:spcBef>
              <a:buClr>
                <a:srgbClr val="00FFFF"/>
              </a:buClr>
            </a:pPr>
            <a:r>
              <a:rPr lang="en-US" sz="3200" b="1" i="1" u="sng" dirty="0" smtClean="0">
                <a:solidFill>
                  <a:srgbClr val="FFFF00"/>
                </a:solidFill>
              </a:rPr>
              <a:t>Experiential</a:t>
            </a:r>
            <a:r>
              <a:rPr lang="en-US" sz="3200" b="1" i="1" dirty="0" smtClean="0">
                <a:solidFill>
                  <a:srgbClr val="FFFF00"/>
                </a:solidFill>
              </a:rPr>
              <a:t>  </a:t>
            </a:r>
            <a:r>
              <a:rPr lang="en-US" sz="3200" b="1" dirty="0" smtClean="0">
                <a:solidFill>
                  <a:srgbClr val="FFFF00"/>
                </a:solidFill>
              </a:rPr>
              <a:t>Overcoming:</a:t>
            </a:r>
            <a:r>
              <a:rPr lang="en-US" sz="3200" b="1" dirty="0" smtClean="0"/>
              <a:t> </a:t>
            </a:r>
          </a:p>
          <a:p>
            <a:pPr algn="l"/>
            <a:endParaRPr lang="en-US" sz="1200" b="1" i="1" u="sng" dirty="0" smtClean="0"/>
          </a:p>
          <a:p>
            <a:pPr algn="l">
              <a:tabLst>
                <a:tab pos="685800" algn="l"/>
              </a:tabLst>
            </a:pPr>
            <a:r>
              <a:rPr lang="en-US" sz="3200" b="1" i="1" u="sng" dirty="0" smtClean="0">
                <a:solidFill>
                  <a:srgbClr val="00FFFF"/>
                </a:solidFill>
              </a:rPr>
              <a:t>1 Corinthians 3:11–15 (NKJV)</a:t>
            </a:r>
            <a:r>
              <a:rPr lang="en-US" sz="3200" b="1" i="1" dirty="0" smtClean="0">
                <a:solidFill>
                  <a:srgbClr val="00FFFF"/>
                </a:solidFill>
              </a:rPr>
              <a:t>   </a:t>
            </a:r>
          </a:p>
          <a:p>
            <a:pPr marL="625475" indent="-625475" algn="l">
              <a:spcBef>
                <a:spcPts val="1200"/>
              </a:spcBef>
              <a:tabLst>
                <a:tab pos="685800" algn="l"/>
              </a:tabLst>
            </a:pPr>
            <a:r>
              <a:rPr lang="en-US" sz="3200" b="1" i="1" dirty="0" smtClean="0">
                <a:solidFill>
                  <a:srgbClr val="00FFFF"/>
                </a:solidFill>
              </a:rPr>
              <a:t>14</a:t>
            </a:r>
            <a:r>
              <a:rPr lang="en-US" sz="3200" b="1" dirty="0" smtClean="0"/>
              <a:t>   If </a:t>
            </a:r>
            <a:r>
              <a:rPr lang="en-US" sz="3200" b="1" dirty="0"/>
              <a:t>anyone’s </a:t>
            </a:r>
            <a:r>
              <a:rPr lang="en-US" sz="3200" b="1" u="sng" dirty="0">
                <a:solidFill>
                  <a:srgbClr val="FFFF00"/>
                </a:solidFill>
              </a:rPr>
              <a:t>work</a:t>
            </a:r>
            <a:r>
              <a:rPr lang="en-US" sz="3200" b="1" dirty="0"/>
              <a:t> which he has built on it endures, he will receive a </a:t>
            </a:r>
            <a:r>
              <a:rPr lang="en-US" sz="3200" b="1" u="sng" dirty="0">
                <a:solidFill>
                  <a:srgbClr val="FFFF00"/>
                </a:solidFill>
              </a:rPr>
              <a:t>reward</a:t>
            </a:r>
            <a:r>
              <a:rPr lang="en-US" sz="3200" b="1" dirty="0"/>
              <a:t>. </a:t>
            </a:r>
            <a:endParaRPr lang="en-US" sz="3200" b="1" dirty="0" smtClean="0"/>
          </a:p>
          <a:p>
            <a:pPr marL="625475" indent="-625475" algn="l">
              <a:spcBef>
                <a:spcPts val="1200"/>
              </a:spcBef>
              <a:tabLst>
                <a:tab pos="685800" algn="l"/>
              </a:tabLst>
            </a:pPr>
            <a:r>
              <a:rPr lang="en-US" sz="3200" b="1" i="1" dirty="0" smtClean="0">
                <a:solidFill>
                  <a:srgbClr val="00FFFF"/>
                </a:solidFill>
              </a:rPr>
              <a:t>15</a:t>
            </a:r>
            <a:r>
              <a:rPr lang="en-US" sz="3200" i="1" dirty="0" smtClean="0">
                <a:solidFill>
                  <a:srgbClr val="00FFFF"/>
                </a:solidFill>
              </a:rPr>
              <a:t>  </a:t>
            </a:r>
            <a:r>
              <a:rPr lang="en-US" sz="3200" i="1" dirty="0" smtClean="0"/>
              <a:t> </a:t>
            </a:r>
            <a:r>
              <a:rPr lang="en-US" sz="3200" b="1" dirty="0" smtClean="0"/>
              <a:t>If </a:t>
            </a:r>
            <a:r>
              <a:rPr lang="en-US" sz="3200" b="1" dirty="0"/>
              <a:t>anyone’s </a:t>
            </a:r>
            <a:r>
              <a:rPr lang="en-US" sz="3200" b="1" u="sng" dirty="0">
                <a:solidFill>
                  <a:srgbClr val="FFFF00"/>
                </a:solidFill>
              </a:rPr>
              <a:t>work</a:t>
            </a:r>
            <a:r>
              <a:rPr lang="en-US" sz="3200" b="1" dirty="0"/>
              <a:t> is burned, he will suffer loss; </a:t>
            </a:r>
            <a:r>
              <a:rPr lang="en-US" sz="3200" b="1" u="sng" dirty="0">
                <a:solidFill>
                  <a:srgbClr val="FFFF00"/>
                </a:solidFill>
              </a:rPr>
              <a:t>but he himself will be saved</a:t>
            </a:r>
            <a:r>
              <a:rPr lang="en-US" sz="3200" b="1" dirty="0"/>
              <a:t>, yet so as through fire. </a:t>
            </a:r>
            <a:endParaRPr lang="en-US" sz="3200" b="1" dirty="0" smtClean="0"/>
          </a:p>
          <a:p>
            <a:pPr marL="625475" indent="-454025" algn="l">
              <a:spcBef>
                <a:spcPts val="1200"/>
              </a:spcBef>
              <a:buClr>
                <a:srgbClr val="00FFFF"/>
              </a:buClr>
              <a:buFont typeface="Arial" pitchFamily="34" charset="0"/>
              <a:buChar char="•"/>
              <a:tabLst>
                <a:tab pos="685800" algn="l"/>
              </a:tabLst>
            </a:pPr>
            <a:r>
              <a:rPr lang="en-US" sz="3200" b="1" dirty="0" smtClean="0"/>
              <a:t>Rewards are earned; while the foundation of eternal salvation is free, a gift. </a:t>
            </a:r>
          </a:p>
          <a:p>
            <a:pPr marL="625475" indent="-625475" algn="l">
              <a:spcBef>
                <a:spcPts val="1200"/>
              </a:spcBef>
              <a:tabLst>
                <a:tab pos="685800" algn="l"/>
              </a:tabLst>
            </a:pPr>
            <a:endParaRPr lang="en-US" sz="3200" b="1" dirty="0"/>
          </a:p>
        </p:txBody>
      </p:sp>
    </p:spTree>
    <p:extLst>
      <p:ext uri="{BB962C8B-B14F-4D97-AF65-F5344CB8AC3E}">
        <p14:creationId xmlns:p14="http://schemas.microsoft.com/office/powerpoint/2010/main" val="4508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838200"/>
            <a:ext cx="8351520" cy="5317353"/>
          </a:xfrm>
          <a:prstGeom prst="rect">
            <a:avLst/>
          </a:prstGeom>
          <a:noFill/>
        </p:spPr>
        <p:txBody>
          <a:bodyPr vert="horz" wrap="square" rtlCol="0">
            <a:spAutoFit/>
          </a:bodyPr>
          <a:lstStyle/>
          <a:p>
            <a:pPr marL="0" marR="0" algn="l">
              <a:lnSpc>
                <a:spcPct val="115000"/>
              </a:lnSpc>
              <a:spcBef>
                <a:spcPts val="0"/>
              </a:spcBef>
              <a:spcAft>
                <a:spcPts val="1000"/>
              </a:spcAft>
            </a:pPr>
            <a:r>
              <a:rPr lang="en-US" sz="3200" b="1" dirty="0"/>
              <a:t>As King, God granted man to take dominion over the Earth, as follows: </a:t>
            </a:r>
            <a:endParaRPr lang="en-US" sz="3200" b="1" dirty="0" smtClean="0"/>
          </a:p>
          <a:p>
            <a:pPr marL="457200" marR="0" indent="-457200" algn="l">
              <a:lnSpc>
                <a:spcPct val="115000"/>
              </a:lnSpc>
              <a:spcBef>
                <a:spcPts val="0"/>
              </a:spcBef>
              <a:spcAft>
                <a:spcPts val="1000"/>
              </a:spcAft>
            </a:pPr>
            <a:r>
              <a:rPr lang="en-US" sz="3200" b="1" i="1" u="sng" dirty="0" smtClean="0">
                <a:solidFill>
                  <a:srgbClr val="00FFFF"/>
                </a:solidFill>
              </a:rPr>
              <a:t>Genesis </a:t>
            </a:r>
            <a:r>
              <a:rPr lang="en-US" sz="3200" b="1" i="1" u="sng" dirty="0">
                <a:solidFill>
                  <a:srgbClr val="00FFFF"/>
                </a:solidFill>
              </a:rPr>
              <a:t>1:26 (NKJV)</a:t>
            </a:r>
            <a:r>
              <a:rPr lang="en-US" sz="3200" b="1" i="1" dirty="0">
                <a:solidFill>
                  <a:srgbClr val="00FFFF"/>
                </a:solidFill>
              </a:rPr>
              <a:t> </a:t>
            </a:r>
            <a:r>
              <a:rPr lang="en-US" sz="3200" b="1" i="1" dirty="0" smtClean="0">
                <a:solidFill>
                  <a:srgbClr val="00FFFF"/>
                </a:solidFill>
              </a:rPr>
              <a:t> </a:t>
            </a:r>
            <a:r>
              <a:rPr lang="en-US" sz="3200" b="1" dirty="0" smtClean="0"/>
              <a:t>Then </a:t>
            </a:r>
            <a:r>
              <a:rPr lang="en-US" sz="3200" b="1" dirty="0"/>
              <a:t>God said, “Let Us make man in Our image, according to Our likeness; </a:t>
            </a:r>
            <a:r>
              <a:rPr lang="en-US" sz="3200" b="1" dirty="0">
                <a:solidFill>
                  <a:srgbClr val="FFFF00"/>
                </a:solidFill>
              </a:rPr>
              <a:t>let them have </a:t>
            </a:r>
            <a:r>
              <a:rPr lang="en-US" sz="3200" b="1" u="sng" dirty="0">
                <a:solidFill>
                  <a:srgbClr val="FFFF00"/>
                </a:solidFill>
              </a:rPr>
              <a:t>dominion</a:t>
            </a:r>
            <a:r>
              <a:rPr lang="en-US" sz="3200" b="1" dirty="0"/>
              <a:t> over the fish of the sea, over the birds of the air, and over the cattle, </a:t>
            </a:r>
            <a:r>
              <a:rPr lang="en-US" sz="3200" b="1" u="sng" dirty="0">
                <a:solidFill>
                  <a:srgbClr val="FFFF00"/>
                </a:solidFill>
              </a:rPr>
              <a:t>over all the earth</a:t>
            </a:r>
            <a:r>
              <a:rPr lang="en-US" sz="3200" b="1" dirty="0">
                <a:solidFill>
                  <a:srgbClr val="FFFF00"/>
                </a:solidFill>
              </a:rPr>
              <a:t> </a:t>
            </a:r>
            <a:r>
              <a:rPr lang="en-US" sz="3200" b="1" dirty="0"/>
              <a:t>and over every creeping thing that creeps on the earth.” </a:t>
            </a:r>
            <a:endParaRPr lang="en-US" sz="3200" b="1" dirty="0">
              <a:effectLst/>
            </a:endParaRPr>
          </a:p>
        </p:txBody>
      </p:sp>
      <p:sp>
        <p:nvSpPr>
          <p:cNvPr id="6" name="TextBox 5"/>
          <p:cNvSpPr txBox="1"/>
          <p:nvPr/>
        </p:nvSpPr>
        <p:spPr>
          <a:xfrm>
            <a:off x="350520" y="152400"/>
            <a:ext cx="8458200" cy="699743"/>
          </a:xfrm>
          <a:prstGeom prst="rect">
            <a:avLst/>
          </a:prstGeom>
          <a:noFill/>
        </p:spPr>
        <p:txBody>
          <a:bodyPr vert="horz" wrap="square" rtlCol="0">
            <a:spAutoFit/>
          </a:bodyPr>
          <a:lstStyle/>
          <a:p>
            <a:pPr marR="0">
              <a:lnSpc>
                <a:spcPct val="115000"/>
              </a:lnSpc>
              <a:spcBef>
                <a:spcPts val="0"/>
              </a:spcBef>
              <a:spcAft>
                <a:spcPts val="1000"/>
              </a:spcAft>
            </a:pPr>
            <a:r>
              <a:rPr lang="en-US" sz="3600" b="1" dirty="0" smtClean="0">
                <a:solidFill>
                  <a:srgbClr val="FFFF00"/>
                </a:solidFill>
              </a:rPr>
              <a:t>What is meant by “Kingdom of God?”</a:t>
            </a:r>
            <a:endParaRPr lang="en-US" sz="3600" b="1" dirty="0">
              <a:solidFill>
                <a:srgbClr val="FFFF00"/>
              </a:solidFill>
              <a:effectLst/>
            </a:endParaRPr>
          </a:p>
        </p:txBody>
      </p:sp>
      <p:sp>
        <p:nvSpPr>
          <p:cNvPr id="5" name="TextBox 4"/>
          <p:cNvSpPr txBox="1"/>
          <p:nvPr/>
        </p:nvSpPr>
        <p:spPr>
          <a:xfrm>
            <a:off x="7696200" y="6340935"/>
            <a:ext cx="1447800" cy="517065"/>
          </a:xfrm>
          <a:prstGeom prst="rect">
            <a:avLst/>
          </a:prstGeom>
          <a:noFill/>
        </p:spPr>
        <p:txBody>
          <a:bodyPr vert="horz" wrap="square" rtlCol="0">
            <a:spAutoFit/>
          </a:bodyPr>
          <a:lstStyle/>
          <a:p>
            <a:pPr marL="0" marR="0">
              <a:lnSpc>
                <a:spcPct val="115000"/>
              </a:lnSpc>
              <a:spcBef>
                <a:spcPts val="0"/>
              </a:spcBef>
              <a:spcAft>
                <a:spcPts val="1000"/>
              </a:spcAft>
            </a:pPr>
            <a:r>
              <a:rPr lang="en-US" sz="2400" b="1" u="none" strike="noStrike" dirty="0" smtClean="0">
                <a:effectLst/>
              </a:rPr>
              <a:t>Page 1</a:t>
            </a:r>
            <a:endParaRPr lang="en-US" sz="2400" b="1" dirty="0">
              <a:effectLst/>
            </a:endParaRPr>
          </a:p>
        </p:txBody>
      </p:sp>
    </p:spTree>
    <p:extLst>
      <p:ext uri="{BB962C8B-B14F-4D97-AF65-F5344CB8AC3E}">
        <p14:creationId xmlns:p14="http://schemas.microsoft.com/office/powerpoint/2010/main" val="26419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 y="2209800"/>
            <a:ext cx="8686800" cy="2884892"/>
          </a:xfrm>
          <a:prstGeom prst="rect">
            <a:avLst/>
          </a:prstGeom>
          <a:noFill/>
        </p:spPr>
        <p:txBody>
          <a:bodyPr vert="horz" wrap="square" rtlCol="0">
            <a:spAutoFit/>
          </a:bodyPr>
          <a:lstStyle/>
          <a:p>
            <a:pPr marR="0">
              <a:lnSpc>
                <a:spcPct val="115000"/>
              </a:lnSpc>
              <a:spcBef>
                <a:spcPts val="0"/>
              </a:spcBef>
              <a:spcAft>
                <a:spcPts val="1000"/>
              </a:spcAft>
              <a:buClr>
                <a:srgbClr val="00FFFF"/>
              </a:buClr>
            </a:pPr>
            <a:r>
              <a:rPr lang="en-US" sz="3600" b="1" dirty="0" smtClean="0">
                <a:solidFill>
                  <a:srgbClr val="00FFFF"/>
                </a:solidFill>
              </a:rPr>
              <a:t>Next meeting:</a:t>
            </a:r>
          </a:p>
          <a:p>
            <a:pPr marR="0">
              <a:lnSpc>
                <a:spcPct val="115000"/>
              </a:lnSpc>
              <a:spcBef>
                <a:spcPts val="0"/>
              </a:spcBef>
              <a:spcAft>
                <a:spcPts val="1000"/>
              </a:spcAft>
              <a:buClr>
                <a:srgbClr val="00FFFF"/>
              </a:buClr>
            </a:pPr>
            <a:r>
              <a:rPr lang="en-US" sz="3600" b="1" dirty="0" smtClean="0">
                <a:solidFill>
                  <a:srgbClr val="00FFFF"/>
                </a:solidFill>
              </a:rPr>
              <a:t>“The KINGDOM Future”</a:t>
            </a:r>
            <a:endParaRPr lang="en-US" sz="3600" b="1" dirty="0" smtClean="0"/>
          </a:p>
          <a:p>
            <a:pPr marL="625475" indent="-625475" algn="l">
              <a:spcBef>
                <a:spcPts val="1200"/>
              </a:spcBef>
              <a:tabLst>
                <a:tab pos="685800" algn="l"/>
              </a:tabLst>
            </a:pPr>
            <a:endParaRPr lang="en-US" sz="7200" b="1" dirty="0"/>
          </a:p>
        </p:txBody>
      </p:sp>
    </p:spTree>
    <p:extLst>
      <p:ext uri="{BB962C8B-B14F-4D97-AF65-F5344CB8AC3E}">
        <p14:creationId xmlns:p14="http://schemas.microsoft.com/office/powerpoint/2010/main" val="42446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590800"/>
            <a:ext cx="8686800" cy="2756652"/>
          </a:xfrm>
          <a:prstGeom prst="rect">
            <a:avLst/>
          </a:prstGeom>
          <a:noFill/>
        </p:spPr>
        <p:txBody>
          <a:bodyPr vert="horz" wrap="square" rtlCol="0">
            <a:spAutoFit/>
          </a:bodyPr>
          <a:lstStyle/>
          <a:p>
            <a:pPr marR="0">
              <a:lnSpc>
                <a:spcPct val="115000"/>
              </a:lnSpc>
              <a:spcBef>
                <a:spcPts val="0"/>
              </a:spcBef>
              <a:spcAft>
                <a:spcPts val="1000"/>
              </a:spcAft>
              <a:buClr>
                <a:srgbClr val="00FFFF"/>
              </a:buClr>
            </a:pPr>
            <a:r>
              <a:rPr lang="en-US" sz="7200" b="1" dirty="0" smtClean="0">
                <a:solidFill>
                  <a:srgbClr val="00FFFF"/>
                </a:solidFill>
              </a:rPr>
              <a:t>THE END</a:t>
            </a:r>
            <a:endParaRPr lang="en-US" sz="7200" b="1" dirty="0" smtClean="0"/>
          </a:p>
          <a:p>
            <a:pPr marL="625475" indent="-625475" algn="l">
              <a:spcBef>
                <a:spcPts val="1200"/>
              </a:spcBef>
              <a:tabLst>
                <a:tab pos="685800" algn="l"/>
              </a:tabLst>
            </a:pPr>
            <a:endParaRPr lang="en-US" sz="7200" b="1" dirty="0"/>
          </a:p>
        </p:txBody>
      </p:sp>
    </p:spTree>
    <p:extLst>
      <p:ext uri="{BB962C8B-B14F-4D97-AF65-F5344CB8AC3E}">
        <p14:creationId xmlns:p14="http://schemas.microsoft.com/office/powerpoint/2010/main" val="36955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39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82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blank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blank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blank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blank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blank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blank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blank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11532</TotalTime>
  <Words>6839</Words>
  <Application>Microsoft Office PowerPoint</Application>
  <PresentationFormat>On-screen Show (4:3)</PresentationFormat>
  <Paragraphs>563</Paragraphs>
  <Slides>93</Slides>
  <Notes>21</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Bill</cp:lastModifiedBy>
  <cp:revision>222</cp:revision>
  <cp:lastPrinted>2012-03-28T17:34:36Z</cp:lastPrinted>
  <dcterms:created xsi:type="dcterms:W3CDTF">2006-01-27T20:39:13Z</dcterms:created>
  <dcterms:modified xsi:type="dcterms:W3CDTF">2012-07-19T22:54:48Z</dcterms:modified>
</cp:coreProperties>
</file>